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2192000" cy="6858000"/>
  <p:notesSz cx="6858000" cy="9144000"/>
  <p:embeddedFontLst>
    <p:embeddedFont>
      <p:font typeface="Archivo Black" pitchFamily="34" charset="0"/>
      <p:regular r:id="rId60"/>
    </p:embeddedFont>
    <p:embeddedFont>
      <p:font typeface="Archivo ExtraBold" pitchFamily="34" charset="0"/>
      <p:regular r:id="rId61"/>
    </p:embeddedFont>
    <p:embeddedFont>
      <p:font typeface="Archivo SemiBold" pitchFamily="34" charset="0"/>
      <p:regular r:id="rId62"/>
    </p:embeddedFont>
    <p:embeddedFont>
      <p:font typeface="Archivo" pitchFamily="34" charset="0"/>
      <p:regular r:id="rId63"/>
      <p:bold r:id="rId64"/>
    </p:embeddedFont>
    <p:embeddedFont>
      <p:font typeface="Inter Tight" pitchFamily="34" charset="0"/>
      <p:regular r:id="rId65"/>
      <p:bold r:id="rId6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snapToObjects="1">
      <p:cViewPr varScale="1">
        <p:scale>
          <a:sx n="120" d="100"/>
          <a:sy n="120" d="100"/>
        </p:scale>
        <p:origin x="8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1" Type="http://schemas.openxmlformats.org/officeDocument/2006/relationships/font" Target="fonts/font2.fntdata"/><Relationship Id="rId62" Type="http://schemas.openxmlformats.org/officeDocument/2006/relationships/font" Target="fonts/font3.fntdata"/><Relationship Id="rId63" Type="http://schemas.openxmlformats.org/officeDocument/2006/relationships/font" Target="fonts/font4.fntdata"/><Relationship Id="rId64" Type="http://schemas.openxmlformats.org/officeDocument/2006/relationships/font" Target="fonts/font5.fntdata"/><Relationship Id="rId65" Type="http://schemas.openxmlformats.org/officeDocument/2006/relationships/font" Target="fonts/font6.fntdata"/><Relationship Id="rId66"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4EFA92-A40D-4640-8D16-A64EC7BA2502}" type="datetimeFigureOut">
              <a:rPr lang="en-US" smtClean="0"/>
              <a:t>9/7/26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612128-14AA-264E-8DAE-FA5D0F37F4AC}" type="slidenum">
              <a:rPr lang="en-US" smtClean="0"/>
              <a:t>‹#›</a:t>
            </a:fld>
            <a:endParaRPr lang="en-US"/>
          </a:p>
        </p:txBody>
      </p:sp>
    </p:spTree>
    <p:extLst>
      <p:ext uri="{BB962C8B-B14F-4D97-AF65-F5344CB8AC3E}">
        <p14:creationId xmlns:p14="http://schemas.microsoft.com/office/powerpoint/2010/main" val="391554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Raw slide 5 headline: "Many different things happen before a film gets to a screen." The orange frames are the four phases that get their own lesson.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Select and s</a:t>
            </a:r>
            <a:r>
              <a:rPr dirty="0"/>
              <a:t>how an image of a blockbuster movie.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Video missing: the raw deck links 'Worst parts of the job' here too. Replace this poster with the WCS best-bits clip when available.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1 of 9</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2 of 9</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3 of 9</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4 of 9</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Teacher has a suggested extract from Tomorrow, and Tomorrow, and Tomorrow.</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5 of 9</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6 of 9</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7 of 9</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Teacher: show the Mr Beast Super Bowl ad.</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8 of 9</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Stage 9 of 9</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image" Target="../media/image9.jpg"/><Relationship Id="rId9"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39.jp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40.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42.jpg"/></Relationships>
</file>

<file path=ppt/slides/_rels/slide2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48.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49.jpg"/></Relationships>
</file>

<file path=ppt/slides/_rels/slide2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56.jp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57.jp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58.jpg"/></Relationships>
</file>

<file path=ppt/slides/_rels/slide3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65.jpg"/></Relationships>
</file>

<file path=ppt/slides/_rels/slide4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5.mp4"/><Relationship Id="rId1" Type="http://schemas.microsoft.com/office/2007/relationships/media" Target="../media/media15.mp4"/><Relationship Id="rId4" Type="http://schemas.openxmlformats.org/officeDocument/2006/relationships/image" Target="../media/image72.jpg"/></Relationships>
</file>

<file path=ppt/slides/_rels/slide51.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5.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AdobeStock_268786942-aa7c5a6c7ef9.jpg"/>
          <p:cNvPicPr>
            <a:picLocks noChangeAspect="1"/>
          </p:cNvPicPr>
          <p:nvPr/>
        </p:nvPicPr>
        <p:blipFill>
          <a:blip r:embed="rId2"/>
          <a:stretch>
            <a:fillRect/>
          </a:stretch>
        </p:blipFill>
        <p:spPr>
          <a:xfrm>
            <a:off x="0" y="0"/>
            <a:ext cx="12192000" cy="6858000"/>
          </a:xfrm>
          <a:prstGeom prst="rect">
            <a:avLst/>
          </a:prstGeom>
        </p:spPr>
      </p:pic>
      <p:sp>
        <p:nvSpPr>
          <p:cNvPr id="3" name="Scrim"/>
          <p:cNvSpPr/>
          <p:nvPr/>
        </p:nvSpPr>
        <p:spPr>
          <a:xfrm>
            <a:off x="0" y="0"/>
            <a:ext cx="12192000" cy="6858000"/>
          </a:xfrm>
          <a:prstGeom prst="rect">
            <a:avLst/>
          </a:prstGeom>
          <a:gradFill rotWithShape="1">
            <a:gsLst>
              <a:gs pos="0">
                <a:srgbClr val="003940">
                  <a:alpha val="94000"/>
                </a:srgbClr>
              </a:gs>
              <a:gs pos="45000">
                <a:srgbClr val="003940">
                  <a:alpha val="78000"/>
                </a:srgbClr>
              </a:gs>
              <a:gs pos="100000">
                <a:srgbClr val="003940">
                  <a:alpha val="38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itle"/>
          <p:cNvSpPr txBox="1"/>
          <p:nvPr/>
        </p:nvSpPr>
        <p:spPr>
          <a:xfrm>
            <a:off x="609600" y="876300"/>
            <a:ext cx="7620000" cy="2759202"/>
          </a:xfrm>
          <a:prstGeom prst="rect">
            <a:avLst/>
          </a:prstGeom>
          <a:noFill/>
        </p:spPr>
        <p:txBody>
          <a:bodyPr wrap="none" lIns="0" tIns="0" rIns="0" bIns="0" anchor="t">
            <a:spAutoFit/>
          </a:bodyPr>
          <a:lstStyle/>
          <a:p>
            <a:pPr algn="l">
              <a:lnSpc>
                <a:spcPct val="92000"/>
              </a:lnSpc>
            </a:pPr>
            <a:r>
              <a:rPr sz="11400" b="0" spc="-342">
                <a:solidFill>
                  <a:srgbClr val="FFFFFF"/>
                </a:solidFill>
                <a:latin typeface="Archivo Black"/>
              </a:rPr>
              <a:t>Careers</a:t>
            </a:r>
          </a:p>
          <a:p>
            <a:pPr algn="l">
              <a:lnSpc>
                <a:spcPct val="92000"/>
              </a:lnSpc>
            </a:pPr>
            <a:r>
              <a:rPr sz="11400" b="0" spc="-342">
                <a:solidFill>
                  <a:srgbClr val="FFFFFF"/>
                </a:solidFill>
                <a:latin typeface="Archivo Black"/>
              </a:rPr>
              <a:t>in Screen</a:t>
            </a:r>
          </a:p>
        </p:txBody>
      </p:sp>
      <p:sp>
        <p:nvSpPr>
          <p:cNvPr id="5" name="Chip"/>
          <p:cNvSpPr txBox="1"/>
          <p:nvPr/>
        </p:nvSpPr>
        <p:spPr>
          <a:xfrm>
            <a:off x="609600" y="3959352"/>
            <a:ext cx="2174938"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TEACHERS PACK</a:t>
            </a:r>
          </a:p>
        </p:txBody>
      </p:sp>
      <p:sp>
        <p:nvSpPr>
          <p:cNvPr id="6" name="With"/>
          <p:cNvSpPr txBox="1"/>
          <p:nvPr/>
        </p:nvSpPr>
        <p:spPr>
          <a:xfrm>
            <a:off x="609600" y="5876925"/>
            <a:ext cx="1143000" cy="171450"/>
          </a:xfrm>
          <a:prstGeom prst="rect">
            <a:avLst/>
          </a:prstGeom>
          <a:noFill/>
        </p:spPr>
        <p:txBody>
          <a:bodyPr wrap="none" lIns="0" tIns="0" rIns="0" bIns="0" anchor="t">
            <a:spAutoFit/>
          </a:bodyPr>
          <a:lstStyle/>
          <a:p>
            <a:pPr algn="l">
              <a:lnSpc>
                <a:spcPct val="130000"/>
              </a:lnSpc>
            </a:pPr>
            <a:r>
              <a:rPr sz="900" b="0" spc="126">
                <a:solidFill>
                  <a:srgbClr val="D8CEC0"/>
                </a:solidFill>
                <a:latin typeface="Archivo Medium"/>
              </a:rPr>
              <a:t>WITH</a:t>
            </a:r>
          </a:p>
        </p:txBody>
      </p:sp>
      <p:pic>
        <p:nvPicPr>
          <p:cNvPr id="7" name="Logo · Atticus Education" descr="atticus-white.png"/>
          <p:cNvPicPr>
            <a:picLocks noChangeAspect="1"/>
          </p:cNvPicPr>
          <p:nvPr/>
        </p:nvPicPr>
        <p:blipFill>
          <a:blip r:embed="rId3"/>
          <a:stretch>
            <a:fillRect/>
          </a:stretch>
        </p:blipFill>
        <p:spPr>
          <a:xfrm>
            <a:off x="1397508" y="5791200"/>
            <a:ext cx="1607344" cy="342900"/>
          </a:xfrm>
          <a:prstGeom prst="rect">
            <a:avLst/>
          </a:prstGeom>
        </p:spPr>
      </p:pic>
      <p:pic>
        <p:nvPicPr>
          <p:cNvPr id="8" name="Logo · Element Pictures" descr="element-white.png"/>
          <p:cNvPicPr>
            <a:picLocks noChangeAspect="1"/>
          </p:cNvPicPr>
          <p:nvPr/>
        </p:nvPicPr>
        <p:blipFill>
          <a:blip r:embed="rId4"/>
          <a:stretch>
            <a:fillRect/>
          </a:stretch>
        </p:blipFill>
        <p:spPr>
          <a:xfrm>
            <a:off x="3423952" y="5600700"/>
            <a:ext cx="509588" cy="723900"/>
          </a:xfrm>
          <a:prstGeom prst="rect">
            <a:avLst/>
          </a:prstGeom>
        </p:spPr>
      </p:pic>
      <p:pic>
        <p:nvPicPr>
          <p:cNvPr id="9" name="Logo · Screen Ireland" descr="screen-ireland-white.png"/>
          <p:cNvPicPr>
            <a:picLocks noChangeAspect="1"/>
          </p:cNvPicPr>
          <p:nvPr/>
        </p:nvPicPr>
        <p:blipFill>
          <a:blip r:embed="rId5"/>
          <a:stretch>
            <a:fillRect/>
          </a:stretch>
        </p:blipFill>
        <p:spPr>
          <a:xfrm>
            <a:off x="4352640" y="5676900"/>
            <a:ext cx="1635919" cy="571500"/>
          </a:xfrm>
          <a:prstGeom prst="rect">
            <a:avLst/>
          </a:prstGeom>
        </p:spPr>
      </p:pic>
      <p:pic>
        <p:nvPicPr>
          <p:cNvPr id="10" name="Logo · West Cork Studios" descr="wcs-white.png"/>
          <p:cNvPicPr>
            <a:picLocks noChangeAspect="1"/>
          </p:cNvPicPr>
          <p:nvPr/>
        </p:nvPicPr>
        <p:blipFill>
          <a:blip r:embed="rId6"/>
          <a:stretch>
            <a:fillRect/>
          </a:stretch>
        </p:blipFill>
        <p:spPr>
          <a:xfrm>
            <a:off x="6407659" y="5695950"/>
            <a:ext cx="3112294" cy="533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AdobeStock_524753813-89ab1a0ff70a.jpg"/>
          <p:cNvPicPr>
            <a:picLocks noChangeAspect="1"/>
          </p:cNvPicPr>
          <p:nvPr/>
        </p:nvPicPr>
        <p:blipFill>
          <a:blip r:embed="rId2"/>
          <a:stretch>
            <a:fillRect/>
          </a:stretch>
        </p:blipFill>
        <p:spPr>
          <a:xfrm>
            <a:off x="0" y="0"/>
            <a:ext cx="12192000" cy="6858000"/>
          </a:xfrm>
          <a:prstGeom prst="rect">
            <a:avLst/>
          </a:prstGeom>
        </p:spPr>
      </p:pic>
      <p:sp>
        <p:nvSpPr>
          <p:cNvPr id="3" name="Scrim"/>
          <p:cNvSpPr/>
          <p:nvPr/>
        </p:nvSpPr>
        <p:spPr>
          <a:xfrm>
            <a:off x="0" y="0"/>
            <a:ext cx="12192000" cy="6858000"/>
          </a:xfrm>
          <a:prstGeom prst="rect">
            <a:avLst/>
          </a:prstGeom>
          <a:gradFill rotWithShape="1">
            <a:gsLst>
              <a:gs pos="0">
                <a:srgbClr val="003940">
                  <a:alpha val="94000"/>
                </a:srgbClr>
              </a:gs>
              <a:gs pos="45000">
                <a:srgbClr val="003940">
                  <a:alpha val="78000"/>
                </a:srgbClr>
              </a:gs>
              <a:gs pos="100000">
                <a:srgbClr val="003940">
                  <a:alpha val="38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hip"/>
          <p:cNvSpPr txBox="1"/>
          <p:nvPr/>
        </p:nvSpPr>
        <p:spPr>
          <a:xfrm>
            <a:off x="609600" y="666750"/>
            <a:ext cx="166497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ONE</a:t>
            </a:r>
          </a:p>
        </p:txBody>
      </p:sp>
      <p:sp>
        <p:nvSpPr>
          <p:cNvPr id="5" name="Title"/>
          <p:cNvSpPr txBox="1"/>
          <p:nvPr/>
        </p:nvSpPr>
        <p:spPr>
          <a:xfrm>
            <a:off x="609600" y="3933444"/>
            <a:ext cx="8382000" cy="1819656"/>
          </a:xfrm>
          <a:prstGeom prst="rect">
            <a:avLst/>
          </a:prstGeom>
          <a:noFill/>
        </p:spPr>
        <p:txBody>
          <a:bodyPr wrap="square" lIns="0" tIns="0" rIns="0" bIns="0" anchor="t">
            <a:spAutoFit/>
          </a:bodyPr>
          <a:lstStyle/>
          <a:p>
            <a:pPr algn="l">
              <a:lnSpc>
                <a:spcPct val="104000"/>
              </a:lnSpc>
            </a:pPr>
            <a:r>
              <a:rPr sz="6600" b="0" spc="-165">
                <a:solidFill>
                  <a:srgbClr val="FFFFFF"/>
                </a:solidFill>
                <a:latin typeface="Archivo Black"/>
              </a:rPr>
              <a:t>Introduction to the Screen Sector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pic>
        <p:nvPicPr>
          <p:cNvPr id="2" name="Still" descr="AdobeStock_378702004-dcfd75c7befb.jpg"/>
          <p:cNvPicPr>
            <a:picLocks noChangeAspect="1"/>
          </p:cNvPicPr>
          <p:nvPr/>
        </p:nvPicPr>
        <p:blipFill>
          <a:blip r:embed="rId2"/>
          <a:stretch>
            <a:fillRect/>
          </a:stretch>
        </p:blipFill>
        <p:spPr>
          <a:xfrm>
            <a:off x="6858000" y="0"/>
            <a:ext cx="5334000" cy="6858000"/>
          </a:xfrm>
          <a:prstGeom prst="rect">
            <a:avLst/>
          </a:prstGeom>
        </p:spPr>
      </p:pic>
      <p:sp>
        <p:nvSpPr>
          <p:cNvPr id="3" name="Title"/>
          <p:cNvSpPr txBox="1"/>
          <p:nvPr/>
        </p:nvSpPr>
        <p:spPr>
          <a:xfrm>
            <a:off x="609600" y="628650"/>
            <a:ext cx="6096000" cy="533400"/>
          </a:xfrm>
          <a:prstGeom prst="rect">
            <a:avLst/>
          </a:prstGeom>
          <a:noFill/>
        </p:spPr>
        <p:txBody>
          <a:bodyPr wrap="none" lIns="0" tIns="0" rIns="0" bIns="0" anchor="t">
            <a:spAutoFit/>
          </a:bodyPr>
          <a:lstStyle/>
          <a:p>
            <a:pPr algn="l">
              <a:lnSpc>
                <a:spcPct val="104000"/>
              </a:lnSpc>
            </a:pPr>
            <a:r>
              <a:rPr sz="3300" b="0" spc="-82">
                <a:solidFill>
                  <a:srgbClr val="131313"/>
                </a:solidFill>
                <a:latin typeface="Archivo Black"/>
              </a:rPr>
              <a:t>What is the screen sector?</a:t>
            </a:r>
          </a:p>
        </p:txBody>
      </p:sp>
      <p:grpSp>
        <p:nvGrpSpPr>
          <p:cNvPr id="4" name="Ticket · Film"/>
          <p:cNvGrpSpPr/>
          <p:nvPr/>
        </p:nvGrpSpPr>
        <p:grpSpPr>
          <a:xfrm rot="21540000">
            <a:off x="609600" y="1238250"/>
            <a:ext cx="3248025" cy="1600200"/>
            <a:chOff x="609600" y="1238250"/>
            <a:chExt cx="3248025" cy="1600200"/>
          </a:xfrm>
        </p:grpSpPr>
        <p:sp>
          <p:nvSpPr>
            <p:cNvPr id="5" name="Card"/>
            <p:cNvSpPr/>
            <p:nvPr/>
          </p:nvSpPr>
          <p:spPr>
            <a:xfrm>
              <a:off x="609600" y="13335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 name="Perforation"/>
            <p:cNvCxnSpPr/>
            <p:nvPr/>
          </p:nvCxnSpPr>
          <p:spPr>
            <a:xfrm>
              <a:off x="2933700" y="13906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7" name="Notch"/>
            <p:cNvSpPr/>
            <p:nvPr/>
          </p:nvSpPr>
          <p:spPr>
            <a:xfrm>
              <a:off x="2838450" y="12382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Notch"/>
            <p:cNvSpPr/>
            <p:nvPr/>
          </p:nvSpPr>
          <p:spPr>
            <a:xfrm>
              <a:off x="2838450" y="26479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Icon · clapperboard"/>
            <p:cNvSpPr/>
            <p:nvPr/>
          </p:nvSpPr>
          <p:spPr>
            <a:xfrm>
              <a:off x="828675" y="1552575"/>
              <a:ext cx="271462" cy="271462"/>
            </a:xfrm>
            <a:custGeom>
              <a:avLst/>
              <a:gdLst/>
              <a:ahLst/>
              <a:cxnLst/>
              <a:rect l="l" t="t" r="r" b="b"/>
              <a:pathLst>
                <a:path w="19" h="19">
                  <a:moveTo>
                    <a:pt x="10" y="1"/>
                  </a:moveTo>
                  <a:lnTo>
                    <a:pt x="13" y="5"/>
                  </a:lnTo>
                  <a:moveTo>
                    <a:pt x="18" y="4"/>
                  </a:moveTo>
                  <a:lnTo>
                    <a:pt x="1" y="9"/>
                  </a:lnTo>
                  <a:lnTo>
                    <a:pt x="0" y="7"/>
                  </a:lnTo>
                  <a:lnTo>
                    <a:pt x="0" y="6"/>
                  </a:lnTo>
                  <a:lnTo>
                    <a:pt x="0" y="6"/>
                  </a:lnTo>
                  <a:lnTo>
                    <a:pt x="0" y="5"/>
                  </a:lnTo>
                  <a:lnTo>
                    <a:pt x="0" y="5"/>
                  </a:lnTo>
                  <a:lnTo>
                    <a:pt x="0" y="5"/>
                  </a:lnTo>
                  <a:lnTo>
                    <a:pt x="1" y="4"/>
                  </a:lnTo>
                  <a:lnTo>
                    <a:pt x="1" y="4"/>
                  </a:lnTo>
                  <a:lnTo>
                    <a:pt x="1" y="4"/>
                  </a:lnTo>
                  <a:lnTo>
                    <a:pt x="15" y="0"/>
                  </a:lnTo>
                  <a:lnTo>
                    <a:pt x="15" y="0"/>
                  </a:lnTo>
                  <a:lnTo>
                    <a:pt x="16" y="0"/>
                  </a:lnTo>
                  <a:lnTo>
                    <a:pt x="16" y="0"/>
                  </a:lnTo>
                  <a:lnTo>
                    <a:pt x="16" y="0"/>
                  </a:lnTo>
                  <a:lnTo>
                    <a:pt x="17" y="0"/>
                  </a:lnTo>
                  <a:lnTo>
                    <a:pt x="17" y="1"/>
                  </a:lnTo>
                  <a:lnTo>
                    <a:pt x="17" y="1"/>
                  </a:lnTo>
                  <a:lnTo>
                    <a:pt x="17" y="1"/>
                  </a:lnTo>
                  <a:close/>
                  <a:moveTo>
                    <a:pt x="1" y="9"/>
                  </a:moveTo>
                  <a:lnTo>
                    <a:pt x="19" y="9"/>
                  </a:lnTo>
                  <a:lnTo>
                    <a:pt x="19" y="17"/>
                  </a:lnTo>
                  <a:lnTo>
                    <a:pt x="19" y="17"/>
                  </a:lnTo>
                  <a:lnTo>
                    <a:pt x="19" y="18"/>
                  </a:lnTo>
                  <a:lnTo>
                    <a:pt x="19" y="18"/>
                  </a:lnTo>
                  <a:lnTo>
                    <a:pt x="19" y="18"/>
                  </a:lnTo>
                  <a:lnTo>
                    <a:pt x="18" y="18"/>
                  </a:lnTo>
                  <a:lnTo>
                    <a:pt x="18" y="19"/>
                  </a:lnTo>
                  <a:lnTo>
                    <a:pt x="18" y="19"/>
                  </a:lnTo>
                  <a:lnTo>
                    <a:pt x="18" y="19"/>
                  </a:lnTo>
                  <a:lnTo>
                    <a:pt x="17" y="19"/>
                  </a:lnTo>
                  <a:lnTo>
                    <a:pt x="17" y="19"/>
                  </a:lnTo>
                  <a:lnTo>
                    <a:pt x="3" y="19"/>
                  </a:lnTo>
                  <a:lnTo>
                    <a:pt x="3" y="19"/>
                  </a:lnTo>
                  <a:lnTo>
                    <a:pt x="2" y="19"/>
                  </a:lnTo>
                  <a:lnTo>
                    <a:pt x="2" y="19"/>
                  </a:lnTo>
                  <a:lnTo>
                    <a:pt x="2" y="19"/>
                  </a:lnTo>
                  <a:lnTo>
                    <a:pt x="2" y="18"/>
                  </a:lnTo>
                  <a:lnTo>
                    <a:pt x="1" y="18"/>
                  </a:lnTo>
                  <a:lnTo>
                    <a:pt x="1" y="18"/>
                  </a:lnTo>
                  <a:lnTo>
                    <a:pt x="1" y="18"/>
                  </a:lnTo>
                  <a:lnTo>
                    <a:pt x="1" y="17"/>
                  </a:lnTo>
                  <a:lnTo>
                    <a:pt x="1" y="17"/>
                  </a:lnTo>
                  <a:close/>
                  <a:moveTo>
                    <a:pt x="4" y="3"/>
                  </a:moveTo>
                  <a:lnTo>
                    <a:pt x="7" y="7"/>
                  </a:lnTo>
                </a:path>
              </a:pathLst>
            </a:custGeom>
            <a:noFill/>
            <a:ln w="285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itle"/>
            <p:cNvSpPr txBox="1"/>
            <p:nvPr/>
          </p:nvSpPr>
          <p:spPr>
            <a:xfrm>
              <a:off x="800100" y="1962150"/>
              <a:ext cx="2000250" cy="224790"/>
            </a:xfrm>
            <a:prstGeom prst="rect">
              <a:avLst/>
            </a:prstGeom>
            <a:noFill/>
          </p:spPr>
          <p:txBody>
            <a:bodyPr wrap="square" lIns="0" tIns="0" rIns="0" bIns="0" anchor="t">
              <a:spAutoFit/>
            </a:bodyPr>
            <a:lstStyle/>
            <a:p>
              <a:pPr algn="l">
                <a:lnSpc>
                  <a:spcPct val="120000"/>
                </a:lnSpc>
              </a:pPr>
              <a:r>
                <a:rPr sz="1350" b="0" spc="81">
                  <a:solidFill>
                    <a:srgbClr val="131313"/>
                  </a:solidFill>
                  <a:latin typeface="Archivo ExtraBold"/>
                </a:rPr>
                <a:t>FILM</a:t>
              </a:r>
            </a:p>
          </p:txBody>
        </p:sp>
        <p:sp>
          <p:nvSpPr>
            <p:cNvPr id="11" name="Stub"/>
            <p:cNvSpPr txBox="1"/>
            <p:nvPr/>
          </p:nvSpPr>
          <p:spPr>
            <a:xfrm rot="16200000">
              <a:off x="2562225" y="19716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12" name="Ticket · Television"/>
          <p:cNvGrpSpPr/>
          <p:nvPr/>
        </p:nvGrpSpPr>
        <p:grpSpPr>
          <a:xfrm rot="60000">
            <a:off x="3657600" y="1238250"/>
            <a:ext cx="3248025" cy="1600200"/>
            <a:chOff x="3657600" y="1238250"/>
            <a:chExt cx="3248025" cy="1600200"/>
          </a:xfrm>
        </p:grpSpPr>
        <p:sp>
          <p:nvSpPr>
            <p:cNvPr id="13" name="Card"/>
            <p:cNvSpPr/>
            <p:nvPr/>
          </p:nvSpPr>
          <p:spPr>
            <a:xfrm>
              <a:off x="3657600" y="13335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5981700" y="13906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5886450" y="12382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5886450" y="26479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tv-play"/>
            <p:cNvSpPr/>
            <p:nvPr/>
          </p:nvSpPr>
          <p:spPr>
            <a:xfrm>
              <a:off x="3876675" y="1566862"/>
              <a:ext cx="285750" cy="257175"/>
            </a:xfrm>
            <a:custGeom>
              <a:avLst/>
              <a:gdLst/>
              <a:ahLst/>
              <a:cxnLst/>
              <a:rect l="l" t="t" r="r" b="b"/>
              <a:pathLst>
                <a:path w="20" h="18">
                  <a:moveTo>
                    <a:pt x="13" y="6"/>
                  </a:moveTo>
                  <a:lnTo>
                    <a:pt x="13" y="7"/>
                  </a:lnTo>
                  <a:lnTo>
                    <a:pt x="13" y="7"/>
                  </a:lnTo>
                  <a:lnTo>
                    <a:pt x="13" y="7"/>
                  </a:lnTo>
                  <a:lnTo>
                    <a:pt x="13" y="7"/>
                  </a:lnTo>
                  <a:lnTo>
                    <a:pt x="13" y="7"/>
                  </a:lnTo>
                  <a:lnTo>
                    <a:pt x="13" y="7"/>
                  </a:lnTo>
                  <a:lnTo>
                    <a:pt x="13" y="7"/>
                  </a:lnTo>
                  <a:lnTo>
                    <a:pt x="13" y="7"/>
                  </a:lnTo>
                  <a:lnTo>
                    <a:pt x="13" y="7"/>
                  </a:lnTo>
                  <a:lnTo>
                    <a:pt x="13" y="8"/>
                  </a:lnTo>
                  <a:lnTo>
                    <a:pt x="9" y="10"/>
                  </a:lnTo>
                  <a:lnTo>
                    <a:pt x="9" y="10"/>
                  </a:lnTo>
                  <a:lnTo>
                    <a:pt x="9" y="10"/>
                  </a:lnTo>
                  <a:lnTo>
                    <a:pt x="9" y="10"/>
                  </a:lnTo>
                  <a:lnTo>
                    <a:pt x="8" y="10"/>
                  </a:lnTo>
                  <a:lnTo>
                    <a:pt x="8" y="10"/>
                  </a:lnTo>
                  <a:lnTo>
                    <a:pt x="8" y="10"/>
                  </a:lnTo>
                  <a:lnTo>
                    <a:pt x="8" y="10"/>
                  </a:lnTo>
                  <a:lnTo>
                    <a:pt x="8" y="10"/>
                  </a:lnTo>
                  <a:lnTo>
                    <a:pt x="8" y="9"/>
                  </a:lnTo>
                  <a:lnTo>
                    <a:pt x="8" y="9"/>
                  </a:lnTo>
                  <a:lnTo>
                    <a:pt x="8" y="5"/>
                  </a:lnTo>
                  <a:lnTo>
                    <a:pt x="8" y="5"/>
                  </a:lnTo>
                  <a:lnTo>
                    <a:pt x="8" y="4"/>
                  </a:lnTo>
                  <a:lnTo>
                    <a:pt x="8" y="4"/>
                  </a:lnTo>
                  <a:lnTo>
                    <a:pt x="8" y="4"/>
                  </a:lnTo>
                  <a:lnTo>
                    <a:pt x="8" y="4"/>
                  </a:lnTo>
                  <a:lnTo>
                    <a:pt x="8" y="4"/>
                  </a:lnTo>
                  <a:lnTo>
                    <a:pt x="9" y="4"/>
                  </a:lnTo>
                  <a:lnTo>
                    <a:pt x="9" y="4"/>
                  </a:lnTo>
                  <a:lnTo>
                    <a:pt x="9" y="4"/>
                  </a:lnTo>
                  <a:lnTo>
                    <a:pt x="9" y="4"/>
                  </a:lnTo>
                  <a:close/>
                  <a:moveTo>
                    <a:pt x="5" y="18"/>
                  </a:moveTo>
                  <a:lnTo>
                    <a:pt x="15" y="18"/>
                  </a:lnTo>
                  <a:moveTo>
                    <a:pt x="18" y="0"/>
                  </a:moveTo>
                  <a:lnTo>
                    <a:pt x="19" y="0"/>
                  </a:lnTo>
                  <a:lnTo>
                    <a:pt x="19" y="0"/>
                  </a:lnTo>
                  <a:lnTo>
                    <a:pt x="19" y="1"/>
                  </a:lnTo>
                  <a:lnTo>
                    <a:pt x="20" y="1"/>
                  </a:lnTo>
                  <a:lnTo>
                    <a:pt x="20" y="1"/>
                  </a:lnTo>
                  <a:lnTo>
                    <a:pt x="20" y="2"/>
                  </a:lnTo>
                  <a:lnTo>
                    <a:pt x="20" y="12"/>
                  </a:lnTo>
                  <a:lnTo>
                    <a:pt x="20" y="13"/>
                  </a:lnTo>
                  <a:lnTo>
                    <a:pt x="20" y="13"/>
                  </a:lnTo>
                  <a:lnTo>
                    <a:pt x="19" y="13"/>
                  </a:lnTo>
                  <a:lnTo>
                    <a:pt x="19" y="14"/>
                  </a:lnTo>
                  <a:lnTo>
                    <a:pt x="19" y="14"/>
                  </a:lnTo>
                  <a:lnTo>
                    <a:pt x="18" y="14"/>
                  </a:lnTo>
                  <a:lnTo>
                    <a:pt x="2" y="14"/>
                  </a:lnTo>
                  <a:lnTo>
                    <a:pt x="1" y="14"/>
                  </a:lnTo>
                  <a:lnTo>
                    <a:pt x="1" y="14"/>
                  </a:lnTo>
                  <a:lnTo>
                    <a:pt x="1" y="13"/>
                  </a:lnTo>
                  <a:lnTo>
                    <a:pt x="0" y="13"/>
                  </a:lnTo>
                  <a:lnTo>
                    <a:pt x="0" y="13"/>
                  </a:lnTo>
                  <a:lnTo>
                    <a:pt x="0" y="12"/>
                  </a:lnTo>
                  <a:lnTo>
                    <a:pt x="0" y="2"/>
                  </a:lnTo>
                  <a:lnTo>
                    <a:pt x="0" y="1"/>
                  </a:lnTo>
                  <a:lnTo>
                    <a:pt x="0" y="1"/>
                  </a:lnTo>
                  <a:lnTo>
                    <a:pt x="1" y="1"/>
                  </a:lnTo>
                  <a:lnTo>
                    <a:pt x="1" y="0"/>
                  </a:lnTo>
                  <a:lnTo>
                    <a:pt x="1" y="0"/>
                  </a:lnTo>
                  <a:lnTo>
                    <a:pt x="2" y="0"/>
                  </a:lnTo>
                  <a:close/>
                </a:path>
              </a:pathLst>
            </a:custGeom>
            <a:noFill/>
            <a:ln w="285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848100" y="1962150"/>
              <a:ext cx="2000250" cy="224790"/>
            </a:xfrm>
            <a:prstGeom prst="rect">
              <a:avLst/>
            </a:prstGeom>
            <a:noFill/>
          </p:spPr>
          <p:txBody>
            <a:bodyPr wrap="square" lIns="0" tIns="0" rIns="0" bIns="0" anchor="t">
              <a:spAutoFit/>
            </a:bodyPr>
            <a:lstStyle/>
            <a:p>
              <a:pPr algn="l">
                <a:lnSpc>
                  <a:spcPct val="120000"/>
                </a:lnSpc>
              </a:pPr>
              <a:r>
                <a:rPr sz="1350" b="0" spc="81">
                  <a:solidFill>
                    <a:srgbClr val="131313"/>
                  </a:solidFill>
                  <a:latin typeface="Archivo ExtraBold"/>
                </a:rPr>
                <a:t>TELEVISION</a:t>
              </a:r>
            </a:p>
          </p:txBody>
        </p:sp>
        <p:sp>
          <p:nvSpPr>
            <p:cNvPr id="19" name="Stub"/>
            <p:cNvSpPr txBox="1"/>
            <p:nvPr/>
          </p:nvSpPr>
          <p:spPr>
            <a:xfrm rot="16200000">
              <a:off x="5610225" y="19716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20" name="Ticket · Animation"/>
          <p:cNvGrpSpPr/>
          <p:nvPr/>
        </p:nvGrpSpPr>
        <p:grpSpPr>
          <a:xfrm rot="21570000">
            <a:off x="609600" y="2781300"/>
            <a:ext cx="3248025" cy="1600200"/>
            <a:chOff x="609600" y="2781300"/>
            <a:chExt cx="3248025" cy="1600200"/>
          </a:xfrm>
        </p:grpSpPr>
        <p:sp>
          <p:nvSpPr>
            <p:cNvPr id="21" name="Card"/>
            <p:cNvSpPr/>
            <p:nvPr/>
          </p:nvSpPr>
          <p:spPr>
            <a:xfrm>
              <a:off x="609600" y="287655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2" name="Perforation"/>
            <p:cNvCxnSpPr/>
            <p:nvPr/>
          </p:nvCxnSpPr>
          <p:spPr>
            <a:xfrm>
              <a:off x="2933700" y="293370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3" name="Notch"/>
            <p:cNvSpPr/>
            <p:nvPr/>
          </p:nvSpPr>
          <p:spPr>
            <a:xfrm>
              <a:off x="2838450" y="27813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otch"/>
            <p:cNvSpPr/>
            <p:nvPr/>
          </p:nvSpPr>
          <p:spPr>
            <a:xfrm>
              <a:off x="2838450" y="41910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Icon · brush"/>
            <p:cNvSpPr/>
            <p:nvPr/>
          </p:nvSpPr>
          <p:spPr>
            <a:xfrm>
              <a:off x="828675" y="3095625"/>
              <a:ext cx="285750" cy="271462"/>
            </a:xfrm>
            <a:custGeom>
              <a:avLst/>
              <a:gdLst/>
              <a:ahLst/>
              <a:cxnLst/>
              <a:rect l="l" t="t" r="r" b="b"/>
              <a:pathLst>
                <a:path w="20" h="19">
                  <a:moveTo>
                    <a:pt x="9" y="8"/>
                  </a:moveTo>
                  <a:lnTo>
                    <a:pt x="12" y="11"/>
                  </a:lnTo>
                  <a:moveTo>
                    <a:pt x="4" y="19"/>
                  </a:moveTo>
                  <a:lnTo>
                    <a:pt x="6" y="19"/>
                  </a:lnTo>
                  <a:lnTo>
                    <a:pt x="7" y="18"/>
                  </a:lnTo>
                  <a:lnTo>
                    <a:pt x="8" y="16"/>
                  </a:lnTo>
                  <a:lnTo>
                    <a:pt x="8" y="14"/>
                  </a:lnTo>
                  <a:lnTo>
                    <a:pt x="7" y="13"/>
                  </a:lnTo>
                  <a:lnTo>
                    <a:pt x="6" y="12"/>
                  </a:lnTo>
                  <a:lnTo>
                    <a:pt x="4" y="12"/>
                  </a:lnTo>
                  <a:lnTo>
                    <a:pt x="2" y="13"/>
                  </a:lnTo>
                  <a:lnTo>
                    <a:pt x="1" y="14"/>
                  </a:lnTo>
                  <a:lnTo>
                    <a:pt x="1" y="16"/>
                  </a:lnTo>
                  <a:lnTo>
                    <a:pt x="1" y="16"/>
                  </a:lnTo>
                  <a:lnTo>
                    <a:pt x="1" y="16"/>
                  </a:lnTo>
                  <a:lnTo>
                    <a:pt x="1" y="16"/>
                  </a:lnTo>
                  <a:lnTo>
                    <a:pt x="1" y="16"/>
                  </a:lnTo>
                  <a:lnTo>
                    <a:pt x="1" y="16"/>
                  </a:lnTo>
                  <a:lnTo>
                    <a:pt x="1" y="17"/>
                  </a:lnTo>
                  <a:lnTo>
                    <a:pt x="1" y="17"/>
                  </a:lnTo>
                  <a:lnTo>
                    <a:pt x="1" y="17"/>
                  </a:lnTo>
                  <a:lnTo>
                    <a:pt x="0" y="17"/>
                  </a:lnTo>
                  <a:lnTo>
                    <a:pt x="0" y="17"/>
                  </a:lnTo>
                  <a:lnTo>
                    <a:pt x="0" y="17"/>
                  </a:lnTo>
                  <a:lnTo>
                    <a:pt x="0" y="18"/>
                  </a:lnTo>
                  <a:lnTo>
                    <a:pt x="0" y="18"/>
                  </a:lnTo>
                  <a:lnTo>
                    <a:pt x="0" y="18"/>
                  </a:lnTo>
                  <a:lnTo>
                    <a:pt x="0" y="18"/>
                  </a:lnTo>
                  <a:lnTo>
                    <a:pt x="0" y="19"/>
                  </a:lnTo>
                  <a:lnTo>
                    <a:pt x="0" y="19"/>
                  </a:lnTo>
                  <a:lnTo>
                    <a:pt x="1" y="19"/>
                  </a:lnTo>
                  <a:lnTo>
                    <a:pt x="1" y="19"/>
                  </a:lnTo>
                  <a:lnTo>
                    <a:pt x="1" y="19"/>
                  </a:lnTo>
                  <a:close/>
                  <a:moveTo>
                    <a:pt x="8" y="15"/>
                  </a:moveTo>
                  <a:lnTo>
                    <a:pt x="19" y="4"/>
                  </a:lnTo>
                  <a:lnTo>
                    <a:pt x="20" y="3"/>
                  </a:lnTo>
                  <a:lnTo>
                    <a:pt x="20" y="2"/>
                  </a:lnTo>
                  <a:lnTo>
                    <a:pt x="20" y="2"/>
                  </a:lnTo>
                  <a:lnTo>
                    <a:pt x="20" y="1"/>
                  </a:lnTo>
                  <a:lnTo>
                    <a:pt x="19" y="1"/>
                  </a:lnTo>
                  <a:lnTo>
                    <a:pt x="19" y="0"/>
                  </a:lnTo>
                  <a:lnTo>
                    <a:pt x="18" y="0"/>
                  </a:lnTo>
                  <a:lnTo>
                    <a:pt x="18" y="0"/>
                  </a:lnTo>
                  <a:lnTo>
                    <a:pt x="17" y="0"/>
                  </a:lnTo>
                  <a:lnTo>
                    <a:pt x="16" y="1"/>
                  </a:lnTo>
                  <a:lnTo>
                    <a:pt x="5" y="12"/>
                  </a:lnTo>
                </a:path>
              </a:pathLst>
            </a:custGeom>
            <a:noFill/>
            <a:ln w="285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itle"/>
            <p:cNvSpPr txBox="1"/>
            <p:nvPr/>
          </p:nvSpPr>
          <p:spPr>
            <a:xfrm>
              <a:off x="800100" y="3505200"/>
              <a:ext cx="2000250" cy="224790"/>
            </a:xfrm>
            <a:prstGeom prst="rect">
              <a:avLst/>
            </a:prstGeom>
            <a:noFill/>
          </p:spPr>
          <p:txBody>
            <a:bodyPr wrap="square" lIns="0" tIns="0" rIns="0" bIns="0" anchor="t">
              <a:spAutoFit/>
            </a:bodyPr>
            <a:lstStyle/>
            <a:p>
              <a:pPr algn="l">
                <a:lnSpc>
                  <a:spcPct val="120000"/>
                </a:lnSpc>
              </a:pPr>
              <a:r>
                <a:rPr sz="1350" b="0" spc="81">
                  <a:solidFill>
                    <a:srgbClr val="131313"/>
                  </a:solidFill>
                  <a:latin typeface="Archivo ExtraBold"/>
                </a:rPr>
                <a:t>ANIMATION</a:t>
              </a:r>
            </a:p>
          </p:txBody>
        </p:sp>
        <p:sp>
          <p:nvSpPr>
            <p:cNvPr id="27" name="Stub"/>
            <p:cNvSpPr txBox="1"/>
            <p:nvPr/>
          </p:nvSpPr>
          <p:spPr>
            <a:xfrm rot="16200000">
              <a:off x="2562225" y="351472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28" name="Ticket · Documentary"/>
          <p:cNvGrpSpPr/>
          <p:nvPr/>
        </p:nvGrpSpPr>
        <p:grpSpPr>
          <a:xfrm rot="60000">
            <a:off x="3657600" y="2781300"/>
            <a:ext cx="3248025" cy="1600200"/>
            <a:chOff x="3657600" y="2781300"/>
            <a:chExt cx="3248025" cy="1600200"/>
          </a:xfrm>
        </p:grpSpPr>
        <p:sp>
          <p:nvSpPr>
            <p:cNvPr id="29" name="Card"/>
            <p:cNvSpPr/>
            <p:nvPr/>
          </p:nvSpPr>
          <p:spPr>
            <a:xfrm>
              <a:off x="3657600" y="287655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0" name="Perforation"/>
            <p:cNvCxnSpPr/>
            <p:nvPr/>
          </p:nvCxnSpPr>
          <p:spPr>
            <a:xfrm>
              <a:off x="5981700" y="293370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1" name="Notch"/>
            <p:cNvSpPr/>
            <p:nvPr/>
          </p:nvSpPr>
          <p:spPr>
            <a:xfrm>
              <a:off x="5886450" y="27813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Notch"/>
            <p:cNvSpPr/>
            <p:nvPr/>
          </p:nvSpPr>
          <p:spPr>
            <a:xfrm>
              <a:off x="5886450" y="41910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Icon · video"/>
            <p:cNvSpPr/>
            <p:nvPr/>
          </p:nvSpPr>
          <p:spPr>
            <a:xfrm>
              <a:off x="3876675" y="3152775"/>
              <a:ext cx="285750" cy="171450"/>
            </a:xfrm>
            <a:custGeom>
              <a:avLst/>
              <a:gdLst/>
              <a:ahLst/>
              <a:cxnLst/>
              <a:rect l="l" t="t" r="r" b="b"/>
              <a:pathLst>
                <a:path w="20" h="12">
                  <a:moveTo>
                    <a:pt x="14" y="7"/>
                  </a:moveTo>
                  <a:lnTo>
                    <a:pt x="19" y="10"/>
                  </a:lnTo>
                  <a:lnTo>
                    <a:pt x="19" y="11"/>
                  </a:lnTo>
                  <a:lnTo>
                    <a:pt x="19" y="11"/>
                  </a:lnTo>
                  <a:lnTo>
                    <a:pt x="20" y="11"/>
                  </a:lnTo>
                  <a:lnTo>
                    <a:pt x="20" y="11"/>
                  </a:lnTo>
                  <a:lnTo>
                    <a:pt x="20" y="11"/>
                  </a:lnTo>
                  <a:lnTo>
                    <a:pt x="20" y="10"/>
                  </a:lnTo>
                  <a:lnTo>
                    <a:pt x="20" y="10"/>
                  </a:lnTo>
                  <a:lnTo>
                    <a:pt x="20" y="10"/>
                  </a:lnTo>
                  <a:lnTo>
                    <a:pt x="20" y="10"/>
                  </a:lnTo>
                  <a:lnTo>
                    <a:pt x="20" y="10"/>
                  </a:lnTo>
                  <a:lnTo>
                    <a:pt x="20" y="2"/>
                  </a:lnTo>
                  <a:lnTo>
                    <a:pt x="20" y="2"/>
                  </a:lnTo>
                  <a:lnTo>
                    <a:pt x="20" y="2"/>
                  </a:lnTo>
                  <a:lnTo>
                    <a:pt x="20" y="2"/>
                  </a:lnTo>
                  <a:lnTo>
                    <a:pt x="20" y="1"/>
                  </a:lnTo>
                  <a:lnTo>
                    <a:pt x="20" y="1"/>
                  </a:lnTo>
                  <a:lnTo>
                    <a:pt x="20" y="1"/>
                  </a:lnTo>
                  <a:lnTo>
                    <a:pt x="20" y="1"/>
                  </a:lnTo>
                  <a:lnTo>
                    <a:pt x="19" y="1"/>
                  </a:lnTo>
                  <a:lnTo>
                    <a:pt x="19" y="1"/>
                  </a:lnTo>
                  <a:lnTo>
                    <a:pt x="19" y="1"/>
                  </a:lnTo>
                  <a:lnTo>
                    <a:pt x="14" y="4"/>
                  </a:lnTo>
                  <a:moveTo>
                    <a:pt x="12" y="0"/>
                  </a:moveTo>
                  <a:lnTo>
                    <a:pt x="13" y="0"/>
                  </a:lnTo>
                  <a:lnTo>
                    <a:pt x="13" y="0"/>
                  </a:lnTo>
                  <a:lnTo>
                    <a:pt x="13" y="1"/>
                  </a:lnTo>
                  <a:lnTo>
                    <a:pt x="14" y="1"/>
                  </a:lnTo>
                  <a:lnTo>
                    <a:pt x="14" y="1"/>
                  </a:lnTo>
                  <a:lnTo>
                    <a:pt x="14" y="2"/>
                  </a:lnTo>
                  <a:lnTo>
                    <a:pt x="14" y="10"/>
                  </a:lnTo>
                  <a:lnTo>
                    <a:pt x="14" y="11"/>
                  </a:lnTo>
                  <a:lnTo>
                    <a:pt x="14" y="11"/>
                  </a:lnTo>
                  <a:lnTo>
                    <a:pt x="13" y="11"/>
                  </a:lnTo>
                  <a:lnTo>
                    <a:pt x="13" y="12"/>
                  </a:lnTo>
                  <a:lnTo>
                    <a:pt x="13" y="12"/>
                  </a:lnTo>
                  <a:lnTo>
                    <a:pt x="12" y="12"/>
                  </a:lnTo>
                  <a:lnTo>
                    <a:pt x="2" y="12"/>
                  </a:lnTo>
                  <a:lnTo>
                    <a:pt x="1" y="12"/>
                  </a:lnTo>
                  <a:lnTo>
                    <a:pt x="1" y="12"/>
                  </a:lnTo>
                  <a:lnTo>
                    <a:pt x="1" y="11"/>
                  </a:lnTo>
                  <a:lnTo>
                    <a:pt x="0" y="11"/>
                  </a:lnTo>
                  <a:lnTo>
                    <a:pt x="0" y="11"/>
                  </a:lnTo>
                  <a:lnTo>
                    <a:pt x="0" y="10"/>
                  </a:lnTo>
                  <a:lnTo>
                    <a:pt x="0" y="2"/>
                  </a:lnTo>
                  <a:lnTo>
                    <a:pt x="0" y="1"/>
                  </a:lnTo>
                  <a:lnTo>
                    <a:pt x="0" y="1"/>
                  </a:lnTo>
                  <a:lnTo>
                    <a:pt x="1" y="1"/>
                  </a:lnTo>
                  <a:lnTo>
                    <a:pt x="1" y="0"/>
                  </a:lnTo>
                  <a:lnTo>
                    <a:pt x="1" y="0"/>
                  </a:lnTo>
                  <a:lnTo>
                    <a:pt x="2" y="0"/>
                  </a:lnTo>
                  <a:close/>
                </a:path>
              </a:pathLst>
            </a:custGeom>
            <a:noFill/>
            <a:ln w="285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itle"/>
            <p:cNvSpPr txBox="1"/>
            <p:nvPr/>
          </p:nvSpPr>
          <p:spPr>
            <a:xfrm>
              <a:off x="3848100" y="3505200"/>
              <a:ext cx="2000250" cy="224790"/>
            </a:xfrm>
            <a:prstGeom prst="rect">
              <a:avLst/>
            </a:prstGeom>
            <a:noFill/>
          </p:spPr>
          <p:txBody>
            <a:bodyPr wrap="square" lIns="0" tIns="0" rIns="0" bIns="0" anchor="t">
              <a:spAutoFit/>
            </a:bodyPr>
            <a:lstStyle/>
            <a:p>
              <a:pPr algn="l">
                <a:lnSpc>
                  <a:spcPct val="120000"/>
                </a:lnSpc>
              </a:pPr>
              <a:r>
                <a:rPr sz="1350" b="0" spc="81">
                  <a:solidFill>
                    <a:srgbClr val="131313"/>
                  </a:solidFill>
                  <a:latin typeface="Archivo ExtraBold"/>
                </a:rPr>
                <a:t>DOCUMENTARY</a:t>
              </a:r>
            </a:p>
          </p:txBody>
        </p:sp>
        <p:sp>
          <p:nvSpPr>
            <p:cNvPr id="35" name="Stub"/>
            <p:cNvSpPr txBox="1"/>
            <p:nvPr/>
          </p:nvSpPr>
          <p:spPr>
            <a:xfrm rot="16200000">
              <a:off x="5610225" y="351472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36" name="Ticket · VFX"/>
          <p:cNvGrpSpPr/>
          <p:nvPr/>
        </p:nvGrpSpPr>
        <p:grpSpPr>
          <a:xfrm rot="21510000">
            <a:off x="609600" y="4324350"/>
            <a:ext cx="3248025" cy="1600200"/>
            <a:chOff x="609600" y="4324350"/>
            <a:chExt cx="3248025" cy="1600200"/>
          </a:xfrm>
        </p:grpSpPr>
        <p:sp>
          <p:nvSpPr>
            <p:cNvPr id="37" name="Card"/>
            <p:cNvSpPr/>
            <p:nvPr/>
          </p:nvSpPr>
          <p:spPr>
            <a:xfrm>
              <a:off x="609600" y="44196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8" name="Perforation"/>
            <p:cNvCxnSpPr/>
            <p:nvPr/>
          </p:nvCxnSpPr>
          <p:spPr>
            <a:xfrm>
              <a:off x="2933700" y="44767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9" name="Notch"/>
            <p:cNvSpPr/>
            <p:nvPr/>
          </p:nvSpPr>
          <p:spPr>
            <a:xfrm>
              <a:off x="2838450" y="4324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Notch"/>
            <p:cNvSpPr/>
            <p:nvPr/>
          </p:nvSpPr>
          <p:spPr>
            <a:xfrm>
              <a:off x="2838450" y="57340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con · wand-sparkles"/>
            <p:cNvSpPr/>
            <p:nvPr/>
          </p:nvSpPr>
          <p:spPr>
            <a:xfrm>
              <a:off x="828675" y="4638675"/>
              <a:ext cx="285750" cy="285750"/>
            </a:xfrm>
            <a:custGeom>
              <a:avLst/>
              <a:gdLst/>
              <a:ahLst/>
              <a:cxnLst/>
              <a:rect l="l" t="t" r="r" b="b"/>
              <a:pathLst>
                <a:path w="20" h="20">
                  <a:moveTo>
                    <a:pt x="20" y="2"/>
                  </a:moveTo>
                  <a:lnTo>
                    <a:pt x="18" y="0"/>
                  </a:lnTo>
                  <a:lnTo>
                    <a:pt x="18" y="0"/>
                  </a:lnTo>
                  <a:lnTo>
                    <a:pt x="18" y="0"/>
                  </a:lnTo>
                  <a:lnTo>
                    <a:pt x="18" y="0"/>
                  </a:lnTo>
                  <a:lnTo>
                    <a:pt x="18" y="0"/>
                  </a:lnTo>
                  <a:lnTo>
                    <a:pt x="18" y="0"/>
                  </a:lnTo>
                  <a:lnTo>
                    <a:pt x="17" y="0"/>
                  </a:lnTo>
                  <a:lnTo>
                    <a:pt x="17" y="0"/>
                  </a:lnTo>
                  <a:lnTo>
                    <a:pt x="17" y="0"/>
                  </a:lnTo>
                  <a:lnTo>
                    <a:pt x="17" y="0"/>
                  </a:lnTo>
                  <a:lnTo>
                    <a:pt x="17" y="0"/>
                  </a:lnTo>
                  <a:lnTo>
                    <a:pt x="0" y="17"/>
                  </a:lnTo>
                  <a:lnTo>
                    <a:pt x="0" y="17"/>
                  </a:lnTo>
                  <a:lnTo>
                    <a:pt x="0" y="17"/>
                  </a:lnTo>
                  <a:lnTo>
                    <a:pt x="0" y="17"/>
                  </a:lnTo>
                  <a:lnTo>
                    <a:pt x="0" y="17"/>
                  </a:lnTo>
                  <a:lnTo>
                    <a:pt x="0" y="18"/>
                  </a:lnTo>
                  <a:lnTo>
                    <a:pt x="0" y="18"/>
                  </a:lnTo>
                  <a:lnTo>
                    <a:pt x="0" y="18"/>
                  </a:lnTo>
                  <a:lnTo>
                    <a:pt x="0" y="18"/>
                  </a:lnTo>
                  <a:lnTo>
                    <a:pt x="0" y="18"/>
                  </a:lnTo>
                  <a:lnTo>
                    <a:pt x="0" y="18"/>
                  </a:lnTo>
                  <a:lnTo>
                    <a:pt x="2" y="20"/>
                  </a:lnTo>
                  <a:lnTo>
                    <a:pt x="2" y="20"/>
                  </a:lnTo>
                  <a:lnTo>
                    <a:pt x="2" y="20"/>
                  </a:lnTo>
                  <a:lnTo>
                    <a:pt x="2" y="20"/>
                  </a:lnTo>
                  <a:lnTo>
                    <a:pt x="2" y="20"/>
                  </a:lnTo>
                  <a:lnTo>
                    <a:pt x="2" y="20"/>
                  </a:lnTo>
                  <a:lnTo>
                    <a:pt x="3" y="20"/>
                  </a:lnTo>
                  <a:lnTo>
                    <a:pt x="3" y="20"/>
                  </a:lnTo>
                  <a:lnTo>
                    <a:pt x="3" y="20"/>
                  </a:lnTo>
                  <a:lnTo>
                    <a:pt x="3" y="20"/>
                  </a:lnTo>
                  <a:lnTo>
                    <a:pt x="3" y="20"/>
                  </a:lnTo>
                  <a:lnTo>
                    <a:pt x="20" y="3"/>
                  </a:lnTo>
                  <a:lnTo>
                    <a:pt x="20" y="3"/>
                  </a:lnTo>
                  <a:lnTo>
                    <a:pt x="20" y="3"/>
                  </a:lnTo>
                  <a:lnTo>
                    <a:pt x="20" y="3"/>
                  </a:lnTo>
                  <a:lnTo>
                    <a:pt x="20" y="3"/>
                  </a:lnTo>
                  <a:lnTo>
                    <a:pt x="20" y="2"/>
                  </a:lnTo>
                  <a:lnTo>
                    <a:pt x="20" y="2"/>
                  </a:lnTo>
                  <a:lnTo>
                    <a:pt x="20" y="2"/>
                  </a:lnTo>
                  <a:lnTo>
                    <a:pt x="20" y="2"/>
                  </a:lnTo>
                  <a:lnTo>
                    <a:pt x="20" y="2"/>
                  </a:lnTo>
                  <a:lnTo>
                    <a:pt x="20" y="2"/>
                  </a:lnTo>
                  <a:moveTo>
                    <a:pt x="12" y="5"/>
                  </a:moveTo>
                  <a:lnTo>
                    <a:pt x="15" y="8"/>
                  </a:lnTo>
                  <a:moveTo>
                    <a:pt x="3" y="4"/>
                  </a:moveTo>
                  <a:lnTo>
                    <a:pt x="3" y="8"/>
                  </a:lnTo>
                  <a:moveTo>
                    <a:pt x="17" y="12"/>
                  </a:moveTo>
                  <a:lnTo>
                    <a:pt x="17" y="16"/>
                  </a:lnTo>
                  <a:moveTo>
                    <a:pt x="8" y="0"/>
                  </a:moveTo>
                  <a:lnTo>
                    <a:pt x="8" y="2"/>
                  </a:lnTo>
                  <a:moveTo>
                    <a:pt x="5" y="6"/>
                  </a:moveTo>
                  <a:lnTo>
                    <a:pt x="1" y="6"/>
                  </a:lnTo>
                  <a:moveTo>
                    <a:pt x="19" y="14"/>
                  </a:moveTo>
                  <a:lnTo>
                    <a:pt x="15" y="14"/>
                  </a:lnTo>
                  <a:moveTo>
                    <a:pt x="9" y="1"/>
                  </a:moveTo>
                  <a:lnTo>
                    <a:pt x="7" y="1"/>
                  </a:lnTo>
                </a:path>
              </a:pathLst>
            </a:custGeom>
            <a:noFill/>
            <a:ln w="285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itle"/>
            <p:cNvSpPr txBox="1"/>
            <p:nvPr/>
          </p:nvSpPr>
          <p:spPr>
            <a:xfrm>
              <a:off x="800100" y="5048250"/>
              <a:ext cx="2000250" cy="224790"/>
            </a:xfrm>
            <a:prstGeom prst="rect">
              <a:avLst/>
            </a:prstGeom>
            <a:noFill/>
          </p:spPr>
          <p:txBody>
            <a:bodyPr wrap="square" lIns="0" tIns="0" rIns="0" bIns="0" anchor="t">
              <a:spAutoFit/>
            </a:bodyPr>
            <a:lstStyle/>
            <a:p>
              <a:pPr algn="l">
                <a:lnSpc>
                  <a:spcPct val="120000"/>
                </a:lnSpc>
              </a:pPr>
              <a:r>
                <a:rPr sz="1350" b="0" spc="81">
                  <a:solidFill>
                    <a:srgbClr val="131313"/>
                  </a:solidFill>
                  <a:latin typeface="Archivo ExtraBold"/>
                </a:rPr>
                <a:t>VFX</a:t>
              </a:r>
            </a:p>
          </p:txBody>
        </p:sp>
        <p:sp>
          <p:nvSpPr>
            <p:cNvPr id="43" name="Stub"/>
            <p:cNvSpPr txBox="1"/>
            <p:nvPr/>
          </p:nvSpPr>
          <p:spPr>
            <a:xfrm rot="16200000">
              <a:off x="2562225" y="50577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44" name="Ticket · Digital Games"/>
          <p:cNvGrpSpPr/>
          <p:nvPr/>
        </p:nvGrpSpPr>
        <p:grpSpPr>
          <a:xfrm rot="30000">
            <a:off x="3657600" y="4324350"/>
            <a:ext cx="3248025" cy="1600200"/>
            <a:chOff x="3657600" y="4324350"/>
            <a:chExt cx="3248025" cy="1600200"/>
          </a:xfrm>
        </p:grpSpPr>
        <p:sp>
          <p:nvSpPr>
            <p:cNvPr id="45" name="Card"/>
            <p:cNvSpPr/>
            <p:nvPr/>
          </p:nvSpPr>
          <p:spPr>
            <a:xfrm>
              <a:off x="3657600" y="44196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6" name="Perforation"/>
            <p:cNvCxnSpPr/>
            <p:nvPr/>
          </p:nvCxnSpPr>
          <p:spPr>
            <a:xfrm>
              <a:off x="5981700" y="44767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47" name="Notch"/>
            <p:cNvSpPr/>
            <p:nvPr/>
          </p:nvSpPr>
          <p:spPr>
            <a:xfrm>
              <a:off x="5886450" y="4324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Notch"/>
            <p:cNvSpPr/>
            <p:nvPr/>
          </p:nvSpPr>
          <p:spPr>
            <a:xfrm>
              <a:off x="5886450" y="57340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Icon · gamepad"/>
            <p:cNvSpPr/>
            <p:nvPr/>
          </p:nvSpPr>
          <p:spPr>
            <a:xfrm>
              <a:off x="3876675" y="4681538"/>
              <a:ext cx="285750" cy="200025"/>
            </a:xfrm>
            <a:custGeom>
              <a:avLst/>
              <a:gdLst/>
              <a:ahLst/>
              <a:cxnLst/>
              <a:rect l="l" t="t" r="r" b="b"/>
              <a:pathLst>
                <a:path w="20" h="14">
                  <a:moveTo>
                    <a:pt x="4" y="6"/>
                  </a:moveTo>
                  <a:lnTo>
                    <a:pt x="8" y="6"/>
                  </a:lnTo>
                  <a:moveTo>
                    <a:pt x="6" y="4"/>
                  </a:moveTo>
                  <a:lnTo>
                    <a:pt x="6" y="8"/>
                  </a:lnTo>
                  <a:moveTo>
                    <a:pt x="13" y="7"/>
                  </a:moveTo>
                  <a:lnTo>
                    <a:pt x="13" y="7"/>
                  </a:lnTo>
                  <a:moveTo>
                    <a:pt x="16" y="5"/>
                  </a:moveTo>
                  <a:lnTo>
                    <a:pt x="16" y="5"/>
                  </a:lnTo>
                  <a:moveTo>
                    <a:pt x="15" y="0"/>
                  </a:moveTo>
                  <a:lnTo>
                    <a:pt x="5" y="0"/>
                  </a:lnTo>
                  <a:lnTo>
                    <a:pt x="4" y="0"/>
                  </a:lnTo>
                  <a:lnTo>
                    <a:pt x="4" y="0"/>
                  </a:lnTo>
                  <a:lnTo>
                    <a:pt x="3" y="0"/>
                  </a:lnTo>
                  <a:lnTo>
                    <a:pt x="2" y="1"/>
                  </a:lnTo>
                  <a:lnTo>
                    <a:pt x="2" y="1"/>
                  </a:lnTo>
                  <a:lnTo>
                    <a:pt x="2" y="1"/>
                  </a:lnTo>
                  <a:lnTo>
                    <a:pt x="1" y="2"/>
                  </a:lnTo>
                  <a:lnTo>
                    <a:pt x="1" y="2"/>
                  </a:lnTo>
                  <a:lnTo>
                    <a:pt x="1" y="3"/>
                  </a:lnTo>
                  <a:lnTo>
                    <a:pt x="1" y="4"/>
                  </a:lnTo>
                  <a:lnTo>
                    <a:pt x="1" y="4"/>
                  </a:lnTo>
                  <a:lnTo>
                    <a:pt x="1" y="4"/>
                  </a:lnTo>
                  <a:lnTo>
                    <a:pt x="1" y="5"/>
                  </a:lnTo>
                  <a:lnTo>
                    <a:pt x="0" y="6"/>
                  </a:lnTo>
                  <a:lnTo>
                    <a:pt x="0" y="7"/>
                  </a:lnTo>
                  <a:lnTo>
                    <a:pt x="0" y="8"/>
                  </a:lnTo>
                  <a:lnTo>
                    <a:pt x="0" y="9"/>
                  </a:lnTo>
                  <a:lnTo>
                    <a:pt x="0" y="10"/>
                  </a:lnTo>
                  <a:lnTo>
                    <a:pt x="0" y="11"/>
                  </a:lnTo>
                  <a:lnTo>
                    <a:pt x="0" y="11"/>
                  </a:lnTo>
                  <a:lnTo>
                    <a:pt x="0" y="12"/>
                  </a:lnTo>
                  <a:lnTo>
                    <a:pt x="0" y="12"/>
                  </a:lnTo>
                  <a:lnTo>
                    <a:pt x="1" y="13"/>
                  </a:lnTo>
                  <a:lnTo>
                    <a:pt x="1" y="13"/>
                  </a:lnTo>
                  <a:lnTo>
                    <a:pt x="1" y="13"/>
                  </a:lnTo>
                  <a:lnTo>
                    <a:pt x="2" y="14"/>
                  </a:lnTo>
                  <a:lnTo>
                    <a:pt x="2" y="14"/>
                  </a:lnTo>
                  <a:lnTo>
                    <a:pt x="3" y="14"/>
                  </a:lnTo>
                  <a:lnTo>
                    <a:pt x="3" y="14"/>
                  </a:lnTo>
                  <a:lnTo>
                    <a:pt x="3" y="14"/>
                  </a:lnTo>
                  <a:lnTo>
                    <a:pt x="4" y="14"/>
                  </a:lnTo>
                  <a:lnTo>
                    <a:pt x="4" y="14"/>
                  </a:lnTo>
                  <a:lnTo>
                    <a:pt x="4" y="14"/>
                  </a:lnTo>
                  <a:lnTo>
                    <a:pt x="4" y="14"/>
                  </a:lnTo>
                  <a:lnTo>
                    <a:pt x="5" y="13"/>
                  </a:lnTo>
                  <a:lnTo>
                    <a:pt x="5" y="13"/>
                  </a:lnTo>
                  <a:lnTo>
                    <a:pt x="5" y="13"/>
                  </a:lnTo>
                  <a:lnTo>
                    <a:pt x="6" y="12"/>
                  </a:lnTo>
                  <a:lnTo>
                    <a:pt x="7" y="11"/>
                  </a:lnTo>
                  <a:lnTo>
                    <a:pt x="7" y="11"/>
                  </a:lnTo>
                  <a:lnTo>
                    <a:pt x="7" y="11"/>
                  </a:lnTo>
                  <a:lnTo>
                    <a:pt x="7" y="11"/>
                  </a:lnTo>
                  <a:lnTo>
                    <a:pt x="7" y="11"/>
                  </a:lnTo>
                  <a:lnTo>
                    <a:pt x="7" y="11"/>
                  </a:lnTo>
                  <a:lnTo>
                    <a:pt x="7" y="11"/>
                  </a:lnTo>
                  <a:lnTo>
                    <a:pt x="8" y="11"/>
                  </a:lnTo>
                  <a:lnTo>
                    <a:pt x="8" y="11"/>
                  </a:lnTo>
                  <a:lnTo>
                    <a:pt x="8" y="11"/>
                  </a:lnTo>
                  <a:lnTo>
                    <a:pt x="12" y="11"/>
                  </a:lnTo>
                  <a:lnTo>
                    <a:pt x="12" y="11"/>
                  </a:lnTo>
                  <a:lnTo>
                    <a:pt x="12" y="11"/>
                  </a:lnTo>
                  <a:lnTo>
                    <a:pt x="13" y="11"/>
                  </a:lnTo>
                  <a:lnTo>
                    <a:pt x="13" y="11"/>
                  </a:lnTo>
                  <a:lnTo>
                    <a:pt x="13" y="11"/>
                  </a:lnTo>
                  <a:lnTo>
                    <a:pt x="13" y="11"/>
                  </a:lnTo>
                  <a:lnTo>
                    <a:pt x="13" y="11"/>
                  </a:lnTo>
                  <a:lnTo>
                    <a:pt x="13" y="11"/>
                  </a:lnTo>
                  <a:lnTo>
                    <a:pt x="13" y="11"/>
                  </a:lnTo>
                  <a:lnTo>
                    <a:pt x="14" y="12"/>
                  </a:lnTo>
                  <a:lnTo>
                    <a:pt x="15" y="13"/>
                  </a:lnTo>
                  <a:lnTo>
                    <a:pt x="15" y="13"/>
                  </a:lnTo>
                  <a:lnTo>
                    <a:pt x="15" y="13"/>
                  </a:lnTo>
                  <a:lnTo>
                    <a:pt x="16" y="14"/>
                  </a:lnTo>
                  <a:lnTo>
                    <a:pt x="16" y="14"/>
                  </a:lnTo>
                  <a:lnTo>
                    <a:pt x="16" y="14"/>
                  </a:lnTo>
                  <a:lnTo>
                    <a:pt x="16" y="14"/>
                  </a:lnTo>
                  <a:lnTo>
                    <a:pt x="17" y="14"/>
                  </a:lnTo>
                  <a:lnTo>
                    <a:pt x="17" y="14"/>
                  </a:lnTo>
                  <a:lnTo>
                    <a:pt x="17" y="14"/>
                  </a:lnTo>
                  <a:lnTo>
                    <a:pt x="18" y="14"/>
                  </a:lnTo>
                  <a:lnTo>
                    <a:pt x="18" y="14"/>
                  </a:lnTo>
                  <a:lnTo>
                    <a:pt x="19" y="13"/>
                  </a:lnTo>
                  <a:lnTo>
                    <a:pt x="19" y="13"/>
                  </a:lnTo>
                  <a:lnTo>
                    <a:pt x="19" y="13"/>
                  </a:lnTo>
                  <a:lnTo>
                    <a:pt x="20" y="12"/>
                  </a:lnTo>
                  <a:lnTo>
                    <a:pt x="20" y="12"/>
                  </a:lnTo>
                  <a:lnTo>
                    <a:pt x="20" y="11"/>
                  </a:lnTo>
                  <a:lnTo>
                    <a:pt x="20" y="11"/>
                  </a:lnTo>
                  <a:lnTo>
                    <a:pt x="20" y="10"/>
                  </a:lnTo>
                  <a:lnTo>
                    <a:pt x="20" y="9"/>
                  </a:lnTo>
                  <a:lnTo>
                    <a:pt x="20" y="8"/>
                  </a:lnTo>
                  <a:lnTo>
                    <a:pt x="20" y="7"/>
                  </a:lnTo>
                  <a:lnTo>
                    <a:pt x="20" y="6"/>
                  </a:lnTo>
                  <a:lnTo>
                    <a:pt x="19" y="5"/>
                  </a:lnTo>
                  <a:lnTo>
                    <a:pt x="19" y="4"/>
                  </a:lnTo>
                  <a:lnTo>
                    <a:pt x="19" y="4"/>
                  </a:lnTo>
                  <a:lnTo>
                    <a:pt x="19" y="4"/>
                  </a:lnTo>
                  <a:lnTo>
                    <a:pt x="19" y="4"/>
                  </a:lnTo>
                  <a:lnTo>
                    <a:pt x="19" y="4"/>
                  </a:lnTo>
                  <a:lnTo>
                    <a:pt x="19" y="4"/>
                  </a:lnTo>
                  <a:lnTo>
                    <a:pt x="19" y="4"/>
                  </a:lnTo>
                  <a:lnTo>
                    <a:pt x="19" y="4"/>
                  </a:lnTo>
                  <a:lnTo>
                    <a:pt x="19" y="3"/>
                  </a:lnTo>
                  <a:lnTo>
                    <a:pt x="19" y="2"/>
                  </a:lnTo>
                  <a:lnTo>
                    <a:pt x="19" y="2"/>
                  </a:lnTo>
                  <a:lnTo>
                    <a:pt x="18" y="1"/>
                  </a:lnTo>
                  <a:lnTo>
                    <a:pt x="18" y="1"/>
                  </a:lnTo>
                  <a:lnTo>
                    <a:pt x="18" y="1"/>
                  </a:lnTo>
                  <a:lnTo>
                    <a:pt x="17" y="0"/>
                  </a:lnTo>
                  <a:lnTo>
                    <a:pt x="16" y="0"/>
                  </a:lnTo>
                  <a:lnTo>
                    <a:pt x="16" y="0"/>
                  </a:lnTo>
                  <a:lnTo>
                    <a:pt x="15" y="0"/>
                  </a:lnTo>
                </a:path>
              </a:pathLst>
            </a:custGeom>
            <a:noFill/>
            <a:ln w="285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itle"/>
            <p:cNvSpPr txBox="1"/>
            <p:nvPr/>
          </p:nvSpPr>
          <p:spPr>
            <a:xfrm>
              <a:off x="3848100" y="5048250"/>
              <a:ext cx="2000250" cy="224790"/>
            </a:xfrm>
            <a:prstGeom prst="rect">
              <a:avLst/>
            </a:prstGeom>
            <a:noFill/>
          </p:spPr>
          <p:txBody>
            <a:bodyPr wrap="square" lIns="0" tIns="0" rIns="0" bIns="0" anchor="t">
              <a:spAutoFit/>
            </a:bodyPr>
            <a:lstStyle/>
            <a:p>
              <a:pPr algn="l">
                <a:lnSpc>
                  <a:spcPct val="120000"/>
                </a:lnSpc>
              </a:pPr>
              <a:r>
                <a:rPr sz="1350" b="0" spc="81">
                  <a:solidFill>
                    <a:srgbClr val="131313"/>
                  </a:solidFill>
                  <a:latin typeface="Archivo ExtraBold"/>
                </a:rPr>
                <a:t>DIGITAL GAMES</a:t>
              </a:r>
            </a:p>
          </p:txBody>
        </p:sp>
        <p:sp>
          <p:nvSpPr>
            <p:cNvPr id="51" name="Stub"/>
            <p:cNvSpPr txBox="1"/>
            <p:nvPr/>
          </p:nvSpPr>
          <p:spPr>
            <a:xfrm rot="16200000">
              <a:off x="5610225" y="50577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Title"/>
          <p:cNvSpPr txBox="1"/>
          <p:nvPr/>
        </p:nvSpPr>
        <p:spPr>
          <a:xfrm>
            <a:off x="609600" y="476250"/>
            <a:ext cx="9525000" cy="495300"/>
          </a:xfrm>
          <a:prstGeom prst="rect">
            <a:avLst/>
          </a:prstGeom>
          <a:noFill/>
        </p:spPr>
        <p:txBody>
          <a:bodyPr wrap="square" lIns="0" tIns="0" rIns="0" bIns="0" anchor="t">
            <a:spAutoFit/>
          </a:bodyPr>
          <a:lstStyle/>
          <a:p>
            <a:pPr algn="l">
              <a:lnSpc>
                <a:spcPct val="104000"/>
              </a:lnSpc>
            </a:pPr>
            <a:r>
              <a:rPr sz="3300" b="0" spc="-82">
                <a:solidFill>
                  <a:srgbClr val="131313"/>
                </a:solidFill>
                <a:latin typeface="Archivo Black"/>
              </a:rPr>
              <a:t>Does Ireland have a screen sector?</a:t>
            </a:r>
          </a:p>
        </p:txBody>
      </p:sp>
      <p:cxnSp>
        <p:nvCxnSpPr>
          <p:cNvPr id="3" name="Rule"/>
          <p:cNvCxnSpPr/>
          <p:nvPr/>
        </p:nvCxnSpPr>
        <p:spPr>
          <a:xfrm>
            <a:off x="609600" y="1066800"/>
            <a:ext cx="10972800" cy="0"/>
          </a:xfrm>
          <a:prstGeom prst="line">
            <a:avLst/>
          </a:prstGeom>
          <a:ln w="9525">
            <a:solidFill>
              <a:srgbClr val="131313"/>
            </a:solidFill>
          </a:ln>
        </p:spPr>
        <p:style>
          <a:lnRef idx="2">
            <a:schemeClr val="accent1"/>
          </a:lnRef>
          <a:fillRef idx="0">
            <a:schemeClr val="accent1"/>
          </a:fillRef>
          <a:effectRef idx="1">
            <a:schemeClr val="accent1"/>
          </a:effectRef>
          <a:fontRef idx="minor">
            <a:schemeClr val="tx1"/>
          </a:fontRef>
        </p:style>
      </p:cxnSp>
      <p:sp>
        <p:nvSpPr>
          <p:cNvPr id="4" name="Stat"/>
          <p:cNvSpPr txBox="1"/>
          <p:nvPr/>
        </p:nvSpPr>
        <p:spPr>
          <a:xfrm>
            <a:off x="552450" y="1123950"/>
            <a:ext cx="5715000" cy="1524000"/>
          </a:xfrm>
          <a:prstGeom prst="rect">
            <a:avLst/>
          </a:prstGeom>
          <a:noFill/>
        </p:spPr>
        <p:txBody>
          <a:bodyPr wrap="none" lIns="0" tIns="0" rIns="0" bIns="0" anchor="t">
            <a:spAutoFit/>
          </a:bodyPr>
          <a:lstStyle/>
          <a:p>
            <a:pPr algn="l">
              <a:lnSpc>
                <a:spcPct val="100000"/>
              </a:lnSpc>
            </a:pPr>
            <a:r>
              <a:rPr sz="11250" b="0" spc="-506">
                <a:solidFill>
                  <a:srgbClr val="D24005"/>
                </a:solidFill>
                <a:latin typeface="Archivo Black"/>
              </a:rPr>
              <a:t>16,000</a:t>
            </a:r>
          </a:p>
        </p:txBody>
      </p:sp>
      <p:sp>
        <p:nvSpPr>
          <p:cNvPr id="5" name="Stat label"/>
          <p:cNvSpPr txBox="1"/>
          <p:nvPr/>
        </p:nvSpPr>
        <p:spPr>
          <a:xfrm>
            <a:off x="6096000" y="1504950"/>
            <a:ext cx="5486400" cy="857250"/>
          </a:xfrm>
          <a:prstGeom prst="rect">
            <a:avLst/>
          </a:prstGeom>
          <a:noFill/>
        </p:spPr>
        <p:txBody>
          <a:bodyPr wrap="square" lIns="0" tIns="0" rIns="0" bIns="0" anchor="t">
            <a:spAutoFit/>
          </a:bodyPr>
          <a:lstStyle/>
          <a:p>
            <a:pPr algn="l">
              <a:lnSpc>
                <a:spcPct val="125000"/>
              </a:lnSpc>
            </a:pPr>
            <a:r>
              <a:rPr sz="2100" b="0" spc="126">
                <a:solidFill>
                  <a:srgbClr val="131313"/>
                </a:solidFill>
                <a:latin typeface="Archivo ExtraBold"/>
              </a:rPr>
              <a:t>PEOPLE WORKING ACROSS</a:t>
            </a:r>
          </a:p>
          <a:p>
            <a:pPr algn="l">
              <a:lnSpc>
                <a:spcPct val="125000"/>
              </a:lnSpc>
            </a:pPr>
            <a:r>
              <a:rPr sz="2100" b="0" spc="126">
                <a:solidFill>
                  <a:srgbClr val="131313"/>
                </a:solidFill>
                <a:latin typeface="Archivo ExtraBold"/>
              </a:rPr>
              <a:t>IRELAND’S SCREEN INDUSTRY</a:t>
            </a:r>
          </a:p>
        </p:txBody>
      </p:sp>
      <p:sp>
        <p:nvSpPr>
          <p:cNvPr id="6" name="Panel Production studios"/>
          <p:cNvSpPr/>
          <p:nvPr/>
        </p:nvSpPr>
        <p:spPr>
          <a:xfrm>
            <a:off x="609600" y="2705100"/>
            <a:ext cx="2628900" cy="33528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Panel label"/>
          <p:cNvSpPr txBox="1"/>
          <p:nvPr/>
        </p:nvSpPr>
        <p:spPr>
          <a:xfrm>
            <a:off x="819150" y="2914650"/>
            <a:ext cx="22098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PRODUCTION STUDIOS</a:t>
            </a:r>
          </a:p>
        </p:txBody>
      </p:sp>
      <p:sp>
        <p:nvSpPr>
          <p:cNvPr id="8" name="Panel items"/>
          <p:cNvSpPr txBox="1"/>
          <p:nvPr/>
        </p:nvSpPr>
        <p:spPr>
          <a:xfrm>
            <a:off x="819150" y="3219450"/>
            <a:ext cx="2209800" cy="971550"/>
          </a:xfrm>
          <a:prstGeom prst="rect">
            <a:avLst/>
          </a:prstGeom>
          <a:noFill/>
        </p:spPr>
        <p:txBody>
          <a:bodyPr wrap="square" lIns="0" tIns="0" rIns="0" bIns="0" anchor="t">
            <a:spAutoFit/>
          </a:bodyPr>
          <a:lstStyle/>
          <a:p>
            <a:pPr algn="l">
              <a:lnSpc>
                <a:spcPct val="125000"/>
              </a:lnSpc>
            </a:pPr>
            <a:r>
              <a:rPr sz="1425" b="1">
                <a:solidFill>
                  <a:srgbClr val="131313"/>
                </a:solidFill>
                <a:latin typeface="Inter Tight"/>
              </a:rPr>
              <a:t>Wild Atlantic Pictures</a:t>
            </a:r>
          </a:p>
          <a:p>
            <a:pPr algn="l">
              <a:lnSpc>
                <a:spcPct val="125000"/>
              </a:lnSpc>
              <a:spcBef>
                <a:spcPts val="225"/>
              </a:spcBef>
            </a:pPr>
            <a:r>
              <a:rPr sz="1425" b="1">
                <a:solidFill>
                  <a:srgbClr val="131313"/>
                </a:solidFill>
                <a:latin typeface="Inter Tight"/>
              </a:rPr>
              <a:t>Cartoon Saloon</a:t>
            </a:r>
          </a:p>
          <a:p>
            <a:pPr algn="l">
              <a:lnSpc>
                <a:spcPct val="125000"/>
              </a:lnSpc>
              <a:spcBef>
                <a:spcPts val="225"/>
              </a:spcBef>
            </a:pPr>
            <a:r>
              <a:rPr sz="1425" b="1">
                <a:solidFill>
                  <a:srgbClr val="131313"/>
                </a:solidFill>
                <a:latin typeface="Inter Tight"/>
              </a:rPr>
              <a:t>Element Pictures</a:t>
            </a:r>
          </a:p>
        </p:txBody>
      </p:sp>
      <p:sp>
        <p:nvSpPr>
          <p:cNvPr id="9" name="Panel note"/>
          <p:cNvSpPr txBox="1"/>
          <p:nvPr/>
        </p:nvSpPr>
        <p:spPr>
          <a:xfrm>
            <a:off x="819150" y="5436870"/>
            <a:ext cx="2209800" cy="411480"/>
          </a:xfrm>
          <a:prstGeom prst="rect">
            <a:avLst/>
          </a:prstGeom>
          <a:noFill/>
        </p:spPr>
        <p:txBody>
          <a:bodyPr wrap="square" lIns="0" tIns="0" rIns="0" bIns="0" anchor="t">
            <a:spAutoFit/>
          </a:bodyPr>
          <a:lstStyle/>
          <a:p>
            <a:pPr algn="l">
              <a:lnSpc>
                <a:spcPct val="140000"/>
              </a:lnSpc>
            </a:pPr>
            <a:r>
              <a:rPr sz="1050" b="0">
                <a:solidFill>
                  <a:srgbClr val="565656"/>
                </a:solidFill>
                <a:latin typeface="Inter Tight"/>
              </a:rPr>
              <a:t>Oscar-winning houses and acclaimed production studios</a:t>
            </a:r>
          </a:p>
        </p:txBody>
      </p:sp>
      <p:sp>
        <p:nvSpPr>
          <p:cNvPr id="10" name="Panel Animation &amp; games"/>
          <p:cNvSpPr/>
          <p:nvPr/>
        </p:nvSpPr>
        <p:spPr>
          <a:xfrm>
            <a:off x="3390900" y="2705100"/>
            <a:ext cx="2628900" cy="3352800"/>
          </a:xfrm>
          <a:prstGeom prst="rect">
            <a:avLst/>
          </a:prstGeom>
          <a:solidFill>
            <a:srgbClr val="0039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Panel label"/>
          <p:cNvSpPr txBox="1"/>
          <p:nvPr/>
        </p:nvSpPr>
        <p:spPr>
          <a:xfrm>
            <a:off x="3600450" y="2914650"/>
            <a:ext cx="2209800" cy="171450"/>
          </a:xfrm>
          <a:prstGeom prst="rect">
            <a:avLst/>
          </a:prstGeom>
          <a:noFill/>
        </p:spPr>
        <p:txBody>
          <a:bodyPr wrap="square" lIns="0" tIns="0" rIns="0" bIns="0" anchor="t">
            <a:spAutoFit/>
          </a:bodyPr>
          <a:lstStyle/>
          <a:p>
            <a:pPr algn="l">
              <a:lnSpc>
                <a:spcPct val="130000"/>
              </a:lnSpc>
            </a:pPr>
            <a:r>
              <a:rPr sz="900" b="1" spc="198">
                <a:solidFill>
                  <a:srgbClr val="D8CEC0"/>
                </a:solidFill>
                <a:latin typeface="Archivo"/>
              </a:rPr>
              <a:t>ANIMATION &amp; GAMES</a:t>
            </a:r>
          </a:p>
        </p:txBody>
      </p:sp>
      <p:sp>
        <p:nvSpPr>
          <p:cNvPr id="12" name="Panel items"/>
          <p:cNvSpPr txBox="1"/>
          <p:nvPr/>
        </p:nvSpPr>
        <p:spPr>
          <a:xfrm>
            <a:off x="3600450" y="3219450"/>
            <a:ext cx="2209800" cy="971550"/>
          </a:xfrm>
          <a:prstGeom prst="rect">
            <a:avLst/>
          </a:prstGeom>
          <a:noFill/>
        </p:spPr>
        <p:txBody>
          <a:bodyPr wrap="square" lIns="0" tIns="0" rIns="0" bIns="0" anchor="t">
            <a:spAutoFit/>
          </a:bodyPr>
          <a:lstStyle/>
          <a:p>
            <a:pPr algn="l">
              <a:lnSpc>
                <a:spcPct val="125000"/>
              </a:lnSpc>
            </a:pPr>
            <a:r>
              <a:rPr sz="1425" b="1">
                <a:solidFill>
                  <a:srgbClr val="FFFFFF"/>
                </a:solidFill>
                <a:latin typeface="Inter Tight"/>
              </a:rPr>
              <a:t>Jam Media</a:t>
            </a:r>
          </a:p>
          <a:p>
            <a:pPr algn="l">
              <a:lnSpc>
                <a:spcPct val="125000"/>
              </a:lnSpc>
              <a:spcBef>
                <a:spcPts val="225"/>
              </a:spcBef>
            </a:pPr>
            <a:r>
              <a:rPr sz="1425" b="1">
                <a:solidFill>
                  <a:srgbClr val="FFFFFF"/>
                </a:solidFill>
                <a:latin typeface="Inter Tight"/>
              </a:rPr>
              <a:t>Brown Bag Films</a:t>
            </a:r>
          </a:p>
          <a:p>
            <a:pPr algn="l">
              <a:lnSpc>
                <a:spcPct val="125000"/>
              </a:lnSpc>
              <a:spcBef>
                <a:spcPts val="225"/>
              </a:spcBef>
            </a:pPr>
            <a:r>
              <a:rPr sz="1425" b="1">
                <a:solidFill>
                  <a:srgbClr val="FFFFFF"/>
                </a:solidFill>
                <a:latin typeface="Inter Tight"/>
              </a:rPr>
              <a:t>Story Toys</a:t>
            </a:r>
          </a:p>
        </p:txBody>
      </p:sp>
      <p:sp>
        <p:nvSpPr>
          <p:cNvPr id="13" name="Panel note"/>
          <p:cNvSpPr txBox="1"/>
          <p:nvPr/>
        </p:nvSpPr>
        <p:spPr>
          <a:xfrm>
            <a:off x="3600450" y="5436870"/>
            <a:ext cx="2209800" cy="411480"/>
          </a:xfrm>
          <a:prstGeom prst="rect">
            <a:avLst/>
          </a:prstGeom>
          <a:noFill/>
        </p:spPr>
        <p:txBody>
          <a:bodyPr wrap="square" lIns="0" tIns="0" rIns="0" bIns="0" anchor="t">
            <a:spAutoFit/>
          </a:bodyPr>
          <a:lstStyle/>
          <a:p>
            <a:pPr algn="l">
              <a:lnSpc>
                <a:spcPct val="140000"/>
              </a:lnSpc>
            </a:pPr>
            <a:r>
              <a:rPr sz="1050" b="0">
                <a:solidFill>
                  <a:srgbClr val="D8CEC0"/>
                </a:solidFill>
                <a:latin typeface="Inter Tight"/>
              </a:rPr>
              <a:t>Animators and games developers working at scale</a:t>
            </a:r>
          </a:p>
        </p:txBody>
      </p:sp>
      <p:sp>
        <p:nvSpPr>
          <p:cNvPr id="14" name="Panel Film studios"/>
          <p:cNvSpPr/>
          <p:nvPr/>
        </p:nvSpPr>
        <p:spPr>
          <a:xfrm>
            <a:off x="6172200" y="2705100"/>
            <a:ext cx="2628900" cy="3352800"/>
          </a:xfrm>
          <a:prstGeom prst="rect">
            <a:avLst/>
          </a:prstGeom>
          <a:solidFill>
            <a:srgbClr val="D2400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Panel label"/>
          <p:cNvSpPr txBox="1"/>
          <p:nvPr/>
        </p:nvSpPr>
        <p:spPr>
          <a:xfrm>
            <a:off x="6381750" y="2914650"/>
            <a:ext cx="2209800" cy="171450"/>
          </a:xfrm>
          <a:prstGeom prst="rect">
            <a:avLst/>
          </a:prstGeom>
          <a:noFill/>
        </p:spPr>
        <p:txBody>
          <a:bodyPr wrap="square" lIns="0" tIns="0" rIns="0" bIns="0" anchor="t">
            <a:spAutoFit/>
          </a:bodyPr>
          <a:lstStyle/>
          <a:p>
            <a:pPr algn="l">
              <a:lnSpc>
                <a:spcPct val="130000"/>
              </a:lnSpc>
            </a:pPr>
            <a:r>
              <a:rPr sz="900" b="1" spc="198">
                <a:solidFill>
                  <a:srgbClr val="FFFFFF"/>
                </a:solidFill>
                <a:latin typeface="Archivo"/>
              </a:rPr>
              <a:t>FILM STUDIOS</a:t>
            </a:r>
          </a:p>
        </p:txBody>
      </p:sp>
      <p:sp>
        <p:nvSpPr>
          <p:cNvPr id="16" name="Panel items"/>
          <p:cNvSpPr txBox="1"/>
          <p:nvPr/>
        </p:nvSpPr>
        <p:spPr>
          <a:xfrm>
            <a:off x="6381750" y="3219450"/>
            <a:ext cx="2209800" cy="1943100"/>
          </a:xfrm>
          <a:prstGeom prst="rect">
            <a:avLst/>
          </a:prstGeom>
          <a:noFill/>
        </p:spPr>
        <p:txBody>
          <a:bodyPr wrap="square" lIns="0" tIns="0" rIns="0" bIns="0" anchor="t">
            <a:spAutoFit/>
          </a:bodyPr>
          <a:lstStyle/>
          <a:p>
            <a:pPr algn="l">
              <a:lnSpc>
                <a:spcPct val="125000"/>
              </a:lnSpc>
            </a:pPr>
            <a:r>
              <a:rPr sz="1425" b="1">
                <a:solidFill>
                  <a:srgbClr val="FFFFFF"/>
                </a:solidFill>
                <a:latin typeface="Inter Tight"/>
              </a:rPr>
              <a:t>Dublin</a:t>
            </a:r>
          </a:p>
          <a:p>
            <a:pPr algn="l">
              <a:lnSpc>
                <a:spcPct val="125000"/>
              </a:lnSpc>
              <a:spcBef>
                <a:spcPts val="225"/>
              </a:spcBef>
            </a:pPr>
            <a:r>
              <a:rPr sz="1425" b="1">
                <a:solidFill>
                  <a:srgbClr val="FFFFFF"/>
                </a:solidFill>
                <a:latin typeface="Inter Tight"/>
              </a:rPr>
              <a:t>Wicklow</a:t>
            </a:r>
          </a:p>
          <a:p>
            <a:pPr algn="l">
              <a:lnSpc>
                <a:spcPct val="125000"/>
              </a:lnSpc>
              <a:spcBef>
                <a:spcPts val="225"/>
              </a:spcBef>
            </a:pPr>
            <a:r>
              <a:rPr sz="1425" b="1">
                <a:solidFill>
                  <a:srgbClr val="FFFFFF"/>
                </a:solidFill>
                <a:latin typeface="Inter Tight"/>
              </a:rPr>
              <a:t>Limerick</a:t>
            </a:r>
          </a:p>
          <a:p>
            <a:pPr algn="l">
              <a:lnSpc>
                <a:spcPct val="125000"/>
              </a:lnSpc>
              <a:spcBef>
                <a:spcPts val="225"/>
              </a:spcBef>
            </a:pPr>
            <a:r>
              <a:rPr sz="1425" b="1">
                <a:solidFill>
                  <a:srgbClr val="FFFFFF"/>
                </a:solidFill>
                <a:latin typeface="Inter Tight"/>
              </a:rPr>
              <a:t>Galway</a:t>
            </a:r>
          </a:p>
          <a:p>
            <a:pPr algn="l">
              <a:lnSpc>
                <a:spcPct val="125000"/>
              </a:lnSpc>
              <a:spcBef>
                <a:spcPts val="225"/>
              </a:spcBef>
            </a:pPr>
            <a:r>
              <a:rPr sz="1425" b="1">
                <a:solidFill>
                  <a:srgbClr val="FFFFFF"/>
                </a:solidFill>
                <a:latin typeface="Inter Tight"/>
              </a:rPr>
              <a:t>Cork</a:t>
            </a:r>
          </a:p>
          <a:p>
            <a:pPr algn="l">
              <a:lnSpc>
                <a:spcPct val="125000"/>
              </a:lnSpc>
              <a:spcBef>
                <a:spcPts val="225"/>
              </a:spcBef>
            </a:pPr>
            <a:r>
              <a:rPr sz="1425" b="1">
                <a:solidFill>
                  <a:srgbClr val="FFFFFF"/>
                </a:solidFill>
                <a:latin typeface="Inter Tight"/>
              </a:rPr>
              <a:t>Northern Ireland</a:t>
            </a:r>
          </a:p>
        </p:txBody>
      </p:sp>
      <p:sp>
        <p:nvSpPr>
          <p:cNvPr id="17" name="Panel note"/>
          <p:cNvSpPr txBox="1"/>
          <p:nvPr/>
        </p:nvSpPr>
        <p:spPr>
          <a:xfrm>
            <a:off x="6381750" y="5436870"/>
            <a:ext cx="2209800" cy="411480"/>
          </a:xfrm>
          <a:prstGeom prst="rect">
            <a:avLst/>
          </a:prstGeom>
          <a:noFill/>
        </p:spPr>
        <p:txBody>
          <a:bodyPr wrap="square" lIns="0" tIns="0" rIns="0" bIns="0" anchor="t">
            <a:spAutoFit/>
          </a:bodyPr>
          <a:lstStyle/>
          <a:p>
            <a:pPr algn="l">
              <a:lnSpc>
                <a:spcPct val="140000"/>
              </a:lnSpc>
            </a:pPr>
            <a:r>
              <a:rPr sz="1050" b="0">
                <a:solidFill>
                  <a:srgbClr val="FFFFFF"/>
                </a:solidFill>
                <a:latin typeface="Inter Tight"/>
              </a:rPr>
              <a:t>Production happens in Film Studios and on location, EVERYWHERE!</a:t>
            </a:r>
          </a:p>
        </p:txBody>
      </p:sp>
      <p:sp>
        <p:nvSpPr>
          <p:cNvPr id="18" name="Panel Not all creative"/>
          <p:cNvSpPr/>
          <p:nvPr/>
        </p:nvSpPr>
        <p:spPr>
          <a:xfrm>
            <a:off x="8953500" y="2705100"/>
            <a:ext cx="2628900" cy="3352800"/>
          </a:xfrm>
          <a:prstGeom prst="rect">
            <a:avLst/>
          </a:prstGeom>
          <a:solidFill>
            <a:srgbClr val="1313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Panel label"/>
          <p:cNvSpPr txBox="1"/>
          <p:nvPr/>
        </p:nvSpPr>
        <p:spPr>
          <a:xfrm>
            <a:off x="9163050" y="2914650"/>
            <a:ext cx="22098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NOT ALL CREATIVE</a:t>
            </a:r>
          </a:p>
        </p:txBody>
      </p:sp>
      <p:sp>
        <p:nvSpPr>
          <p:cNvPr id="20" name="Panel items"/>
          <p:cNvSpPr txBox="1"/>
          <p:nvPr/>
        </p:nvSpPr>
        <p:spPr>
          <a:xfrm>
            <a:off x="9163050" y="3219450"/>
            <a:ext cx="2209800" cy="1943100"/>
          </a:xfrm>
          <a:prstGeom prst="rect">
            <a:avLst/>
          </a:prstGeom>
          <a:noFill/>
        </p:spPr>
        <p:txBody>
          <a:bodyPr wrap="square" lIns="0" tIns="0" rIns="0" bIns="0" anchor="t">
            <a:spAutoFit/>
          </a:bodyPr>
          <a:lstStyle/>
          <a:p>
            <a:pPr algn="l">
              <a:lnSpc>
                <a:spcPct val="125000"/>
              </a:lnSpc>
            </a:pPr>
            <a:r>
              <a:rPr sz="1425" b="1">
                <a:solidFill>
                  <a:srgbClr val="FFFFFF"/>
                </a:solidFill>
                <a:latin typeface="Inter Tight"/>
              </a:rPr>
              <a:t>Accountants</a:t>
            </a:r>
          </a:p>
          <a:p>
            <a:pPr algn="l">
              <a:lnSpc>
                <a:spcPct val="125000"/>
              </a:lnSpc>
              <a:spcBef>
                <a:spcPts val="225"/>
              </a:spcBef>
            </a:pPr>
            <a:r>
              <a:rPr sz="1425" b="1">
                <a:solidFill>
                  <a:srgbClr val="FFFFFF"/>
                </a:solidFill>
                <a:latin typeface="Inter Tight"/>
              </a:rPr>
              <a:t>Lawyers</a:t>
            </a:r>
          </a:p>
          <a:p>
            <a:pPr algn="l">
              <a:lnSpc>
                <a:spcPct val="125000"/>
              </a:lnSpc>
              <a:spcBef>
                <a:spcPts val="225"/>
              </a:spcBef>
            </a:pPr>
            <a:r>
              <a:rPr sz="1425" b="1">
                <a:solidFill>
                  <a:srgbClr val="FFFFFF"/>
                </a:solidFill>
                <a:latin typeface="Inter Tight"/>
              </a:rPr>
              <a:t>Administrators</a:t>
            </a:r>
          </a:p>
          <a:p>
            <a:pPr algn="l">
              <a:lnSpc>
                <a:spcPct val="125000"/>
              </a:lnSpc>
              <a:spcBef>
                <a:spcPts val="225"/>
              </a:spcBef>
            </a:pPr>
            <a:r>
              <a:rPr sz="1425" b="1">
                <a:solidFill>
                  <a:srgbClr val="FFFFFF"/>
                </a:solidFill>
                <a:latin typeface="Inter Tight"/>
              </a:rPr>
              <a:t>Drivers</a:t>
            </a:r>
          </a:p>
          <a:p>
            <a:pPr algn="l">
              <a:lnSpc>
                <a:spcPct val="125000"/>
              </a:lnSpc>
              <a:spcBef>
                <a:spcPts val="225"/>
              </a:spcBef>
            </a:pPr>
            <a:r>
              <a:rPr sz="1425" b="1">
                <a:solidFill>
                  <a:srgbClr val="FFFFFF"/>
                </a:solidFill>
                <a:latin typeface="Inter Tight"/>
              </a:rPr>
              <a:t>Caterers</a:t>
            </a:r>
          </a:p>
          <a:p>
            <a:pPr algn="l">
              <a:lnSpc>
                <a:spcPct val="125000"/>
              </a:lnSpc>
              <a:spcBef>
                <a:spcPts val="225"/>
              </a:spcBef>
            </a:pPr>
            <a:r>
              <a:rPr sz="1425" b="1">
                <a:solidFill>
                  <a:srgbClr val="FFFFFF"/>
                </a:solidFill>
                <a:latin typeface="Inter Tight"/>
              </a:rPr>
              <a:t>And many more!</a:t>
            </a:r>
          </a:p>
        </p:txBody>
      </p:sp>
      <p:sp>
        <p:nvSpPr>
          <p:cNvPr id="21" name="Panel note"/>
          <p:cNvSpPr txBox="1"/>
          <p:nvPr/>
        </p:nvSpPr>
        <p:spPr>
          <a:xfrm>
            <a:off x="9163050" y="5436870"/>
            <a:ext cx="2209800" cy="411480"/>
          </a:xfrm>
          <a:prstGeom prst="rect">
            <a:avLst/>
          </a:prstGeom>
          <a:noFill/>
        </p:spPr>
        <p:txBody>
          <a:bodyPr wrap="square" lIns="0" tIns="0" rIns="0" bIns="0" anchor="t">
            <a:spAutoFit/>
          </a:bodyPr>
          <a:lstStyle/>
          <a:p>
            <a:pPr algn="l">
              <a:lnSpc>
                <a:spcPct val="140000"/>
              </a:lnSpc>
            </a:pPr>
            <a:r>
              <a:rPr sz="1050" b="0">
                <a:solidFill>
                  <a:srgbClr val="D8CEC0"/>
                </a:solidFill>
                <a:latin typeface="Inter Tight"/>
              </a:rPr>
              <a:t>Not everyone working in the sector is “creative”</a:t>
            </a:r>
          </a:p>
        </p:txBody>
      </p:sp>
      <p:sp>
        <p:nvSpPr>
          <p:cNvPr id="22" name="Footnote"/>
          <p:cNvSpPr txBox="1"/>
          <p:nvPr/>
        </p:nvSpPr>
        <p:spPr>
          <a:xfrm>
            <a:off x="609600" y="6229350"/>
            <a:ext cx="10972800" cy="457200"/>
          </a:xfrm>
          <a:prstGeom prst="rect">
            <a:avLst/>
          </a:prstGeom>
          <a:noFill/>
        </p:spPr>
        <p:txBody>
          <a:bodyPr wrap="square" lIns="0" tIns="0" rIns="0" bIns="0" anchor="t">
            <a:spAutoFit/>
          </a:bodyPr>
          <a:lstStyle/>
          <a:p>
            <a:pPr algn="l">
              <a:lnSpc>
                <a:spcPct val="145000"/>
              </a:lnSpc>
            </a:pPr>
            <a:r>
              <a:rPr sz="1125" b="0">
                <a:solidFill>
                  <a:srgbClr val="565656"/>
                </a:solidFill>
                <a:latin typeface="Inter Tight"/>
              </a:rPr>
              <a:t>* Screen Ireland is the national agency for film, TV, animation, VFX, games, and documentary. It provides some funding to film makers and it offers training courses.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grpSp>
        <p:nvGrpSpPr>
          <p:cNvPr id="2" name="Halftone"/>
          <p:cNvGrpSpPr/>
          <p:nvPr/>
        </p:nvGrpSpPr>
        <p:grpSpPr>
          <a:xfrm>
            <a:off x="-90964" y="5452586"/>
            <a:ext cx="1977390" cy="1420178"/>
            <a:chOff x="-90964" y="5452586"/>
            <a:chExt cx="1977390" cy="1420178"/>
          </a:xfrm>
        </p:grpSpPr>
        <p:sp>
          <p:nvSpPr>
            <p:cNvPr id="3" name="Oval 2"/>
            <p:cNvSpPr/>
            <p:nvPr/>
          </p:nvSpPr>
          <p:spPr>
            <a:xfrm>
              <a:off x="-90964" y="545258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0964" y="563832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0964" y="582406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0964" y="600979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0964"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0964"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94774" y="545258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4774" y="563832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94774" y="582406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4774" y="600979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4774"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4774"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4774" y="656701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4774" y="675274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280511" y="545258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280511"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280511"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466249" y="545258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466249"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51986" y="545258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651986" y="563832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651986"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651986"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651986" y="656701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837724" y="545258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837724" y="563832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837724" y="582406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837724" y="600979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837724"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837724"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837724" y="656701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837724" y="675274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1023461" y="545258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1023461" y="563832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1023461" y="582406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1023461" y="600979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1023461"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1023461"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1209199" y="563832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1209199" y="582406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1209199" y="600979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1209199"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1394936" y="582406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1394936" y="600979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p:cNvSpPr/>
            <p:nvPr/>
          </p:nvSpPr>
          <p:spPr>
            <a:xfrm>
              <a:off x="1394936"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1394936"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p:cNvSpPr/>
            <p:nvPr/>
          </p:nvSpPr>
          <p:spPr>
            <a:xfrm>
              <a:off x="1580674" y="600979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49"/>
            <p:cNvSpPr/>
            <p:nvPr/>
          </p:nvSpPr>
          <p:spPr>
            <a:xfrm>
              <a:off x="1580674" y="6195536"/>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1580674"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1580674" y="656701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1580674" y="675274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Oval 53"/>
            <p:cNvSpPr/>
            <p:nvPr/>
          </p:nvSpPr>
          <p:spPr>
            <a:xfrm>
              <a:off x="1766411" y="6381274"/>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54"/>
            <p:cNvSpPr/>
            <p:nvPr/>
          </p:nvSpPr>
          <p:spPr>
            <a:xfrm>
              <a:off x="1766411" y="6567011"/>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Oval 55"/>
            <p:cNvSpPr/>
            <p:nvPr/>
          </p:nvSpPr>
          <p:spPr>
            <a:xfrm>
              <a:off x="1766411" y="6752749"/>
              <a:ext cx="120015" cy="120015"/>
            </a:xfrm>
            <a:prstGeom prst="ellipse">
              <a:avLst/>
            </a:prstGeom>
            <a:solidFill>
              <a:srgbClr val="A6D5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7" name="Title"/>
          <p:cNvSpPr txBox="1"/>
          <p:nvPr/>
        </p:nvSpPr>
        <p:spPr>
          <a:xfrm>
            <a:off x="609600" y="609600"/>
            <a:ext cx="4476750" cy="1238250"/>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From an idea to your screen.</a:t>
            </a:r>
          </a:p>
        </p:txBody>
      </p:sp>
      <p:sp>
        <p:nvSpPr>
          <p:cNvPr id="58" name="Note"/>
          <p:cNvSpPr txBox="1"/>
          <p:nvPr/>
        </p:nvSpPr>
        <p:spPr>
          <a:xfrm>
            <a:off x="609600" y="2171700"/>
            <a:ext cx="3238500" cy="609600"/>
          </a:xfrm>
          <a:prstGeom prst="rect">
            <a:avLst/>
          </a:prstGeom>
          <a:noFill/>
        </p:spPr>
        <p:txBody>
          <a:bodyPr wrap="square" lIns="0" tIns="0" rIns="0" bIns="0" anchor="t">
            <a:spAutoFit/>
          </a:bodyPr>
          <a:lstStyle/>
          <a:p>
            <a:pPr algn="l">
              <a:lnSpc>
                <a:spcPct val="150000"/>
              </a:lnSpc>
            </a:pPr>
            <a:r>
              <a:rPr sz="1500" b="0">
                <a:solidFill>
                  <a:srgbClr val="565656"/>
                </a:solidFill>
                <a:latin typeface="Inter Tight"/>
              </a:rPr>
              <a:t>We will have a lesson on each of the orange phases.</a:t>
            </a:r>
          </a:p>
        </p:txBody>
      </p:sp>
      <p:grpSp>
        <p:nvGrpSpPr>
          <p:cNvPr id="59" name="Film strip"/>
          <p:cNvGrpSpPr/>
          <p:nvPr/>
        </p:nvGrpSpPr>
        <p:grpSpPr>
          <a:xfrm rot="20880000">
            <a:off x="-1428750" y="3581400"/>
            <a:ext cx="14097000" cy="1219200"/>
            <a:chOff x="-1428750" y="3581400"/>
            <a:chExt cx="14097000" cy="1219200"/>
          </a:xfrm>
        </p:grpSpPr>
        <p:sp>
          <p:nvSpPr>
            <p:cNvPr id="60" name="Strip"/>
            <p:cNvSpPr/>
            <p:nvPr/>
          </p:nvSpPr>
          <p:spPr>
            <a:xfrm>
              <a:off x="-1428750" y="3581400"/>
              <a:ext cx="14097000" cy="1219200"/>
            </a:xfrm>
            <a:prstGeom prst="rect">
              <a:avLst/>
            </a:prstGeom>
            <a:solidFill>
              <a:srgbClr val="0039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61" name="Sprocket holes"/>
            <p:cNvGrpSpPr/>
            <p:nvPr/>
          </p:nvGrpSpPr>
          <p:grpSpPr>
            <a:xfrm>
              <a:off x="-1428750" y="3638550"/>
              <a:ext cx="14049375" cy="1104900"/>
              <a:chOff x="-1428750" y="3638550"/>
              <a:chExt cx="14049375" cy="1104900"/>
            </a:xfrm>
          </p:grpSpPr>
          <p:sp>
            <p:nvSpPr>
              <p:cNvPr id="62" name="Hole"/>
              <p:cNvSpPr/>
              <p:nvPr/>
            </p:nvSpPr>
            <p:spPr>
              <a:xfrm>
                <a:off x="-14287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Hole"/>
              <p:cNvSpPr/>
              <p:nvPr/>
            </p:nvSpPr>
            <p:spPr>
              <a:xfrm>
                <a:off x="-14287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Hole"/>
              <p:cNvSpPr/>
              <p:nvPr/>
            </p:nvSpPr>
            <p:spPr>
              <a:xfrm>
                <a:off x="-12001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Hole"/>
              <p:cNvSpPr/>
              <p:nvPr/>
            </p:nvSpPr>
            <p:spPr>
              <a:xfrm>
                <a:off x="-12001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Hole"/>
              <p:cNvSpPr/>
              <p:nvPr/>
            </p:nvSpPr>
            <p:spPr>
              <a:xfrm>
                <a:off x="-9715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Hole"/>
              <p:cNvSpPr/>
              <p:nvPr/>
            </p:nvSpPr>
            <p:spPr>
              <a:xfrm>
                <a:off x="-9715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Hole"/>
              <p:cNvSpPr/>
              <p:nvPr/>
            </p:nvSpPr>
            <p:spPr>
              <a:xfrm>
                <a:off x="-7429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Hole"/>
              <p:cNvSpPr/>
              <p:nvPr/>
            </p:nvSpPr>
            <p:spPr>
              <a:xfrm>
                <a:off x="-7429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Hole"/>
              <p:cNvSpPr/>
              <p:nvPr/>
            </p:nvSpPr>
            <p:spPr>
              <a:xfrm>
                <a:off x="-5143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Hole"/>
              <p:cNvSpPr/>
              <p:nvPr/>
            </p:nvSpPr>
            <p:spPr>
              <a:xfrm>
                <a:off x="-5143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Hole"/>
              <p:cNvSpPr/>
              <p:nvPr/>
            </p:nvSpPr>
            <p:spPr>
              <a:xfrm>
                <a:off x="-2857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Hole"/>
              <p:cNvSpPr/>
              <p:nvPr/>
            </p:nvSpPr>
            <p:spPr>
              <a:xfrm>
                <a:off x="-2857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Hole"/>
              <p:cNvSpPr/>
              <p:nvPr/>
            </p:nvSpPr>
            <p:spPr>
              <a:xfrm>
                <a:off x="-571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Hole"/>
              <p:cNvSpPr/>
              <p:nvPr/>
            </p:nvSpPr>
            <p:spPr>
              <a:xfrm>
                <a:off x="-571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Hole"/>
              <p:cNvSpPr/>
              <p:nvPr/>
            </p:nvSpPr>
            <p:spPr>
              <a:xfrm>
                <a:off x="171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Hole"/>
              <p:cNvSpPr/>
              <p:nvPr/>
            </p:nvSpPr>
            <p:spPr>
              <a:xfrm>
                <a:off x="171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Hole"/>
              <p:cNvSpPr/>
              <p:nvPr/>
            </p:nvSpPr>
            <p:spPr>
              <a:xfrm>
                <a:off x="400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Hole"/>
              <p:cNvSpPr/>
              <p:nvPr/>
            </p:nvSpPr>
            <p:spPr>
              <a:xfrm>
                <a:off x="400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Hole"/>
              <p:cNvSpPr/>
              <p:nvPr/>
            </p:nvSpPr>
            <p:spPr>
              <a:xfrm>
                <a:off x="628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Hole"/>
              <p:cNvSpPr/>
              <p:nvPr/>
            </p:nvSpPr>
            <p:spPr>
              <a:xfrm>
                <a:off x="628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Hole"/>
              <p:cNvSpPr/>
              <p:nvPr/>
            </p:nvSpPr>
            <p:spPr>
              <a:xfrm>
                <a:off x="857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Hole"/>
              <p:cNvSpPr/>
              <p:nvPr/>
            </p:nvSpPr>
            <p:spPr>
              <a:xfrm>
                <a:off x="857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Hole"/>
              <p:cNvSpPr/>
              <p:nvPr/>
            </p:nvSpPr>
            <p:spPr>
              <a:xfrm>
                <a:off x="1085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 name="Hole"/>
              <p:cNvSpPr/>
              <p:nvPr/>
            </p:nvSpPr>
            <p:spPr>
              <a:xfrm>
                <a:off x="1085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Hole"/>
              <p:cNvSpPr/>
              <p:nvPr/>
            </p:nvSpPr>
            <p:spPr>
              <a:xfrm>
                <a:off x="1314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Hole"/>
              <p:cNvSpPr/>
              <p:nvPr/>
            </p:nvSpPr>
            <p:spPr>
              <a:xfrm>
                <a:off x="1314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Hole"/>
              <p:cNvSpPr/>
              <p:nvPr/>
            </p:nvSpPr>
            <p:spPr>
              <a:xfrm>
                <a:off x="1543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Hole"/>
              <p:cNvSpPr/>
              <p:nvPr/>
            </p:nvSpPr>
            <p:spPr>
              <a:xfrm>
                <a:off x="1543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Hole"/>
              <p:cNvSpPr/>
              <p:nvPr/>
            </p:nvSpPr>
            <p:spPr>
              <a:xfrm>
                <a:off x="1771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 name="Hole"/>
              <p:cNvSpPr/>
              <p:nvPr/>
            </p:nvSpPr>
            <p:spPr>
              <a:xfrm>
                <a:off x="1771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Hole"/>
              <p:cNvSpPr/>
              <p:nvPr/>
            </p:nvSpPr>
            <p:spPr>
              <a:xfrm>
                <a:off x="2000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 name="Hole"/>
              <p:cNvSpPr/>
              <p:nvPr/>
            </p:nvSpPr>
            <p:spPr>
              <a:xfrm>
                <a:off x="2000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Hole"/>
              <p:cNvSpPr/>
              <p:nvPr/>
            </p:nvSpPr>
            <p:spPr>
              <a:xfrm>
                <a:off x="2228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 name="Hole"/>
              <p:cNvSpPr/>
              <p:nvPr/>
            </p:nvSpPr>
            <p:spPr>
              <a:xfrm>
                <a:off x="2228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 name="Hole"/>
              <p:cNvSpPr/>
              <p:nvPr/>
            </p:nvSpPr>
            <p:spPr>
              <a:xfrm>
                <a:off x="2457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 name="Hole"/>
              <p:cNvSpPr/>
              <p:nvPr/>
            </p:nvSpPr>
            <p:spPr>
              <a:xfrm>
                <a:off x="2457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Hole"/>
              <p:cNvSpPr/>
              <p:nvPr/>
            </p:nvSpPr>
            <p:spPr>
              <a:xfrm>
                <a:off x="2686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 name="Hole"/>
              <p:cNvSpPr/>
              <p:nvPr/>
            </p:nvSpPr>
            <p:spPr>
              <a:xfrm>
                <a:off x="2686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 name="Hole"/>
              <p:cNvSpPr/>
              <p:nvPr/>
            </p:nvSpPr>
            <p:spPr>
              <a:xfrm>
                <a:off x="2914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 name="Hole"/>
              <p:cNvSpPr/>
              <p:nvPr/>
            </p:nvSpPr>
            <p:spPr>
              <a:xfrm>
                <a:off x="2914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 name="Hole"/>
              <p:cNvSpPr/>
              <p:nvPr/>
            </p:nvSpPr>
            <p:spPr>
              <a:xfrm>
                <a:off x="3143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 name="Hole"/>
              <p:cNvSpPr/>
              <p:nvPr/>
            </p:nvSpPr>
            <p:spPr>
              <a:xfrm>
                <a:off x="3143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 name="Hole"/>
              <p:cNvSpPr/>
              <p:nvPr/>
            </p:nvSpPr>
            <p:spPr>
              <a:xfrm>
                <a:off x="3371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 name="Hole"/>
              <p:cNvSpPr/>
              <p:nvPr/>
            </p:nvSpPr>
            <p:spPr>
              <a:xfrm>
                <a:off x="3371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 name="Hole"/>
              <p:cNvSpPr/>
              <p:nvPr/>
            </p:nvSpPr>
            <p:spPr>
              <a:xfrm>
                <a:off x="3600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 name="Hole"/>
              <p:cNvSpPr/>
              <p:nvPr/>
            </p:nvSpPr>
            <p:spPr>
              <a:xfrm>
                <a:off x="3600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 name="Hole"/>
              <p:cNvSpPr/>
              <p:nvPr/>
            </p:nvSpPr>
            <p:spPr>
              <a:xfrm>
                <a:off x="3829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 name="Hole"/>
              <p:cNvSpPr/>
              <p:nvPr/>
            </p:nvSpPr>
            <p:spPr>
              <a:xfrm>
                <a:off x="3829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0" name="Hole"/>
              <p:cNvSpPr/>
              <p:nvPr/>
            </p:nvSpPr>
            <p:spPr>
              <a:xfrm>
                <a:off x="4057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1" name="Hole"/>
              <p:cNvSpPr/>
              <p:nvPr/>
            </p:nvSpPr>
            <p:spPr>
              <a:xfrm>
                <a:off x="4057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 name="Hole"/>
              <p:cNvSpPr/>
              <p:nvPr/>
            </p:nvSpPr>
            <p:spPr>
              <a:xfrm>
                <a:off x="4286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3" name="Hole"/>
              <p:cNvSpPr/>
              <p:nvPr/>
            </p:nvSpPr>
            <p:spPr>
              <a:xfrm>
                <a:off x="4286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4" name="Hole"/>
              <p:cNvSpPr/>
              <p:nvPr/>
            </p:nvSpPr>
            <p:spPr>
              <a:xfrm>
                <a:off x="4514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5" name="Hole"/>
              <p:cNvSpPr/>
              <p:nvPr/>
            </p:nvSpPr>
            <p:spPr>
              <a:xfrm>
                <a:off x="4514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6" name="Hole"/>
              <p:cNvSpPr/>
              <p:nvPr/>
            </p:nvSpPr>
            <p:spPr>
              <a:xfrm>
                <a:off x="4743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7" name="Hole"/>
              <p:cNvSpPr/>
              <p:nvPr/>
            </p:nvSpPr>
            <p:spPr>
              <a:xfrm>
                <a:off x="4743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8" name="Hole"/>
              <p:cNvSpPr/>
              <p:nvPr/>
            </p:nvSpPr>
            <p:spPr>
              <a:xfrm>
                <a:off x="4972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9" name="Hole"/>
              <p:cNvSpPr/>
              <p:nvPr/>
            </p:nvSpPr>
            <p:spPr>
              <a:xfrm>
                <a:off x="4972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0" name="Hole"/>
              <p:cNvSpPr/>
              <p:nvPr/>
            </p:nvSpPr>
            <p:spPr>
              <a:xfrm>
                <a:off x="5200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1" name="Hole"/>
              <p:cNvSpPr/>
              <p:nvPr/>
            </p:nvSpPr>
            <p:spPr>
              <a:xfrm>
                <a:off x="5200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 name="Hole"/>
              <p:cNvSpPr/>
              <p:nvPr/>
            </p:nvSpPr>
            <p:spPr>
              <a:xfrm>
                <a:off x="5429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3" name="Hole"/>
              <p:cNvSpPr/>
              <p:nvPr/>
            </p:nvSpPr>
            <p:spPr>
              <a:xfrm>
                <a:off x="5429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4" name="Hole"/>
              <p:cNvSpPr/>
              <p:nvPr/>
            </p:nvSpPr>
            <p:spPr>
              <a:xfrm>
                <a:off x="5657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5" name="Hole"/>
              <p:cNvSpPr/>
              <p:nvPr/>
            </p:nvSpPr>
            <p:spPr>
              <a:xfrm>
                <a:off x="5657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6" name="Hole"/>
              <p:cNvSpPr/>
              <p:nvPr/>
            </p:nvSpPr>
            <p:spPr>
              <a:xfrm>
                <a:off x="5886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7" name="Hole"/>
              <p:cNvSpPr/>
              <p:nvPr/>
            </p:nvSpPr>
            <p:spPr>
              <a:xfrm>
                <a:off x="5886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8" name="Hole"/>
              <p:cNvSpPr/>
              <p:nvPr/>
            </p:nvSpPr>
            <p:spPr>
              <a:xfrm>
                <a:off x="6115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9" name="Hole"/>
              <p:cNvSpPr/>
              <p:nvPr/>
            </p:nvSpPr>
            <p:spPr>
              <a:xfrm>
                <a:off x="6115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0" name="Hole"/>
              <p:cNvSpPr/>
              <p:nvPr/>
            </p:nvSpPr>
            <p:spPr>
              <a:xfrm>
                <a:off x="6343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1" name="Hole"/>
              <p:cNvSpPr/>
              <p:nvPr/>
            </p:nvSpPr>
            <p:spPr>
              <a:xfrm>
                <a:off x="6343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2" name="Hole"/>
              <p:cNvSpPr/>
              <p:nvPr/>
            </p:nvSpPr>
            <p:spPr>
              <a:xfrm>
                <a:off x="6572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3" name="Hole"/>
              <p:cNvSpPr/>
              <p:nvPr/>
            </p:nvSpPr>
            <p:spPr>
              <a:xfrm>
                <a:off x="6572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4" name="Hole"/>
              <p:cNvSpPr/>
              <p:nvPr/>
            </p:nvSpPr>
            <p:spPr>
              <a:xfrm>
                <a:off x="6800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5" name="Hole"/>
              <p:cNvSpPr/>
              <p:nvPr/>
            </p:nvSpPr>
            <p:spPr>
              <a:xfrm>
                <a:off x="6800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6" name="Hole"/>
              <p:cNvSpPr/>
              <p:nvPr/>
            </p:nvSpPr>
            <p:spPr>
              <a:xfrm>
                <a:off x="7029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7" name="Hole"/>
              <p:cNvSpPr/>
              <p:nvPr/>
            </p:nvSpPr>
            <p:spPr>
              <a:xfrm>
                <a:off x="7029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8" name="Hole"/>
              <p:cNvSpPr/>
              <p:nvPr/>
            </p:nvSpPr>
            <p:spPr>
              <a:xfrm>
                <a:off x="7258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9" name="Hole"/>
              <p:cNvSpPr/>
              <p:nvPr/>
            </p:nvSpPr>
            <p:spPr>
              <a:xfrm>
                <a:off x="7258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0" name="Hole"/>
              <p:cNvSpPr/>
              <p:nvPr/>
            </p:nvSpPr>
            <p:spPr>
              <a:xfrm>
                <a:off x="7486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1" name="Hole"/>
              <p:cNvSpPr/>
              <p:nvPr/>
            </p:nvSpPr>
            <p:spPr>
              <a:xfrm>
                <a:off x="7486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2" name="Hole"/>
              <p:cNvSpPr/>
              <p:nvPr/>
            </p:nvSpPr>
            <p:spPr>
              <a:xfrm>
                <a:off x="7715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3" name="Hole"/>
              <p:cNvSpPr/>
              <p:nvPr/>
            </p:nvSpPr>
            <p:spPr>
              <a:xfrm>
                <a:off x="7715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4" name="Hole"/>
              <p:cNvSpPr/>
              <p:nvPr/>
            </p:nvSpPr>
            <p:spPr>
              <a:xfrm>
                <a:off x="7943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5" name="Hole"/>
              <p:cNvSpPr/>
              <p:nvPr/>
            </p:nvSpPr>
            <p:spPr>
              <a:xfrm>
                <a:off x="7943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6" name="Hole"/>
              <p:cNvSpPr/>
              <p:nvPr/>
            </p:nvSpPr>
            <p:spPr>
              <a:xfrm>
                <a:off x="8172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7" name="Hole"/>
              <p:cNvSpPr/>
              <p:nvPr/>
            </p:nvSpPr>
            <p:spPr>
              <a:xfrm>
                <a:off x="8172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8" name="Hole"/>
              <p:cNvSpPr/>
              <p:nvPr/>
            </p:nvSpPr>
            <p:spPr>
              <a:xfrm>
                <a:off x="8401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9" name="Hole"/>
              <p:cNvSpPr/>
              <p:nvPr/>
            </p:nvSpPr>
            <p:spPr>
              <a:xfrm>
                <a:off x="8401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0" name="Hole"/>
              <p:cNvSpPr/>
              <p:nvPr/>
            </p:nvSpPr>
            <p:spPr>
              <a:xfrm>
                <a:off x="8629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1" name="Hole"/>
              <p:cNvSpPr/>
              <p:nvPr/>
            </p:nvSpPr>
            <p:spPr>
              <a:xfrm>
                <a:off x="8629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2" name="Hole"/>
              <p:cNvSpPr/>
              <p:nvPr/>
            </p:nvSpPr>
            <p:spPr>
              <a:xfrm>
                <a:off x="8858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3" name="Hole"/>
              <p:cNvSpPr/>
              <p:nvPr/>
            </p:nvSpPr>
            <p:spPr>
              <a:xfrm>
                <a:off x="8858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4" name="Hole"/>
              <p:cNvSpPr/>
              <p:nvPr/>
            </p:nvSpPr>
            <p:spPr>
              <a:xfrm>
                <a:off x="9086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5" name="Hole"/>
              <p:cNvSpPr/>
              <p:nvPr/>
            </p:nvSpPr>
            <p:spPr>
              <a:xfrm>
                <a:off x="9086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6" name="Hole"/>
              <p:cNvSpPr/>
              <p:nvPr/>
            </p:nvSpPr>
            <p:spPr>
              <a:xfrm>
                <a:off x="9315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7" name="Hole"/>
              <p:cNvSpPr/>
              <p:nvPr/>
            </p:nvSpPr>
            <p:spPr>
              <a:xfrm>
                <a:off x="9315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8" name="Hole"/>
              <p:cNvSpPr/>
              <p:nvPr/>
            </p:nvSpPr>
            <p:spPr>
              <a:xfrm>
                <a:off x="9544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9" name="Hole"/>
              <p:cNvSpPr/>
              <p:nvPr/>
            </p:nvSpPr>
            <p:spPr>
              <a:xfrm>
                <a:off x="9544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0" name="Hole"/>
              <p:cNvSpPr/>
              <p:nvPr/>
            </p:nvSpPr>
            <p:spPr>
              <a:xfrm>
                <a:off x="9772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1" name="Hole"/>
              <p:cNvSpPr/>
              <p:nvPr/>
            </p:nvSpPr>
            <p:spPr>
              <a:xfrm>
                <a:off x="9772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2" name="Hole"/>
              <p:cNvSpPr/>
              <p:nvPr/>
            </p:nvSpPr>
            <p:spPr>
              <a:xfrm>
                <a:off x="10001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3" name="Hole"/>
              <p:cNvSpPr/>
              <p:nvPr/>
            </p:nvSpPr>
            <p:spPr>
              <a:xfrm>
                <a:off x="10001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4" name="Hole"/>
              <p:cNvSpPr/>
              <p:nvPr/>
            </p:nvSpPr>
            <p:spPr>
              <a:xfrm>
                <a:off x="10229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5" name="Hole"/>
              <p:cNvSpPr/>
              <p:nvPr/>
            </p:nvSpPr>
            <p:spPr>
              <a:xfrm>
                <a:off x="10229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 name="Hole"/>
              <p:cNvSpPr/>
              <p:nvPr/>
            </p:nvSpPr>
            <p:spPr>
              <a:xfrm>
                <a:off x="10458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 name="Hole"/>
              <p:cNvSpPr/>
              <p:nvPr/>
            </p:nvSpPr>
            <p:spPr>
              <a:xfrm>
                <a:off x="10458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 name="Hole"/>
              <p:cNvSpPr/>
              <p:nvPr/>
            </p:nvSpPr>
            <p:spPr>
              <a:xfrm>
                <a:off x="10687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 name="Hole"/>
              <p:cNvSpPr/>
              <p:nvPr/>
            </p:nvSpPr>
            <p:spPr>
              <a:xfrm>
                <a:off x="10687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 name="Hole"/>
              <p:cNvSpPr/>
              <p:nvPr/>
            </p:nvSpPr>
            <p:spPr>
              <a:xfrm>
                <a:off x="10915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 name="Hole"/>
              <p:cNvSpPr/>
              <p:nvPr/>
            </p:nvSpPr>
            <p:spPr>
              <a:xfrm>
                <a:off x="10915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 name="Hole"/>
              <p:cNvSpPr/>
              <p:nvPr/>
            </p:nvSpPr>
            <p:spPr>
              <a:xfrm>
                <a:off x="11144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 name="Hole"/>
              <p:cNvSpPr/>
              <p:nvPr/>
            </p:nvSpPr>
            <p:spPr>
              <a:xfrm>
                <a:off x="11144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 name="Hole"/>
              <p:cNvSpPr/>
              <p:nvPr/>
            </p:nvSpPr>
            <p:spPr>
              <a:xfrm>
                <a:off x="11372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 name="Hole"/>
              <p:cNvSpPr/>
              <p:nvPr/>
            </p:nvSpPr>
            <p:spPr>
              <a:xfrm>
                <a:off x="11372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 name="Hole"/>
              <p:cNvSpPr/>
              <p:nvPr/>
            </p:nvSpPr>
            <p:spPr>
              <a:xfrm>
                <a:off x="116014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 name="Hole"/>
              <p:cNvSpPr/>
              <p:nvPr/>
            </p:nvSpPr>
            <p:spPr>
              <a:xfrm>
                <a:off x="116014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 name="Hole"/>
              <p:cNvSpPr/>
              <p:nvPr/>
            </p:nvSpPr>
            <p:spPr>
              <a:xfrm>
                <a:off x="118300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 name="Hole"/>
              <p:cNvSpPr/>
              <p:nvPr/>
            </p:nvSpPr>
            <p:spPr>
              <a:xfrm>
                <a:off x="118300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 name="Hole"/>
              <p:cNvSpPr/>
              <p:nvPr/>
            </p:nvSpPr>
            <p:spPr>
              <a:xfrm>
                <a:off x="120586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 name="Hole"/>
              <p:cNvSpPr/>
              <p:nvPr/>
            </p:nvSpPr>
            <p:spPr>
              <a:xfrm>
                <a:off x="120586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 name="Hole"/>
              <p:cNvSpPr/>
              <p:nvPr/>
            </p:nvSpPr>
            <p:spPr>
              <a:xfrm>
                <a:off x="122872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 name="Hole"/>
              <p:cNvSpPr/>
              <p:nvPr/>
            </p:nvSpPr>
            <p:spPr>
              <a:xfrm>
                <a:off x="122872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 name="Hole"/>
              <p:cNvSpPr/>
              <p:nvPr/>
            </p:nvSpPr>
            <p:spPr>
              <a:xfrm>
                <a:off x="12515850" y="3638550"/>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 name="Hole"/>
              <p:cNvSpPr/>
              <p:nvPr/>
            </p:nvSpPr>
            <p:spPr>
              <a:xfrm>
                <a:off x="12515850" y="4657725"/>
                <a:ext cx="104775" cy="85725"/>
              </a:xfrm>
              <a:prstGeom prst="rect">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pic>
          <p:nvPicPr>
            <p:cNvPr id="186" name="Frame 1 · Development" descr="j-dev-38f1d8061dfe.jpg"/>
            <p:cNvPicPr>
              <a:picLocks noChangeAspect="1"/>
            </p:cNvPicPr>
            <p:nvPr/>
          </p:nvPicPr>
          <p:blipFill>
            <a:blip r:embed="rId3"/>
            <a:stretch>
              <a:fillRect/>
            </a:stretch>
          </p:blipFill>
          <p:spPr>
            <a:xfrm>
              <a:off x="257175" y="3762375"/>
              <a:ext cx="1257300" cy="857250"/>
            </a:xfrm>
            <a:prstGeom prst="rect">
              <a:avLst/>
            </a:prstGeom>
            <a:ln w="28575">
              <a:solidFill>
                <a:srgbClr val="D24005"/>
              </a:solidFill>
            </a:ln>
          </p:spPr>
        </p:pic>
        <p:pic>
          <p:nvPicPr>
            <p:cNvPr id="187" name="Frame 2 · Pre-sales" descr="j-presales-3092c53187c2.jpg"/>
            <p:cNvPicPr>
              <a:picLocks noChangeAspect="1"/>
            </p:cNvPicPr>
            <p:nvPr/>
          </p:nvPicPr>
          <p:blipFill>
            <a:blip r:embed="rId4"/>
            <a:stretch>
              <a:fillRect/>
            </a:stretch>
          </p:blipFill>
          <p:spPr>
            <a:xfrm>
              <a:off x="1609725" y="3762375"/>
              <a:ext cx="1257300" cy="857250"/>
            </a:xfrm>
            <a:prstGeom prst="rect">
              <a:avLst/>
            </a:prstGeom>
            <a:ln w="28575">
              <a:solidFill>
                <a:srgbClr val="FFFFFF"/>
              </a:solidFill>
            </a:ln>
          </p:spPr>
        </p:pic>
        <p:pic>
          <p:nvPicPr>
            <p:cNvPr id="188" name="Frame 3 · Pre-production" descr="j-preprod-06bba8518bb1.jpg"/>
            <p:cNvPicPr>
              <a:picLocks noChangeAspect="1"/>
            </p:cNvPicPr>
            <p:nvPr/>
          </p:nvPicPr>
          <p:blipFill>
            <a:blip r:embed="rId5"/>
            <a:stretch>
              <a:fillRect/>
            </a:stretch>
          </p:blipFill>
          <p:spPr>
            <a:xfrm>
              <a:off x="2962275" y="3762375"/>
              <a:ext cx="1257300" cy="857250"/>
            </a:xfrm>
            <a:prstGeom prst="rect">
              <a:avLst/>
            </a:prstGeom>
            <a:ln w="28575">
              <a:solidFill>
                <a:srgbClr val="FFFFFF"/>
              </a:solidFill>
            </a:ln>
          </p:spPr>
        </p:pic>
        <p:pic>
          <p:nvPicPr>
            <p:cNvPr id="189" name="Frame 4 · Production" descr="j-prod-ac50bbcc2b7c.jpg"/>
            <p:cNvPicPr>
              <a:picLocks noChangeAspect="1"/>
            </p:cNvPicPr>
            <p:nvPr/>
          </p:nvPicPr>
          <p:blipFill>
            <a:blip r:embed="rId6"/>
            <a:stretch>
              <a:fillRect/>
            </a:stretch>
          </p:blipFill>
          <p:spPr>
            <a:xfrm>
              <a:off x="4314825" y="3762375"/>
              <a:ext cx="1257300" cy="857250"/>
            </a:xfrm>
            <a:prstGeom prst="rect">
              <a:avLst/>
            </a:prstGeom>
            <a:ln w="28575">
              <a:solidFill>
                <a:srgbClr val="D24005"/>
              </a:solidFill>
            </a:ln>
          </p:spPr>
        </p:pic>
        <p:pic>
          <p:nvPicPr>
            <p:cNvPr id="190" name="Frame 5 · Post-production" descr="j-post-94cfd4c69eff.jpg"/>
            <p:cNvPicPr>
              <a:picLocks noChangeAspect="1"/>
            </p:cNvPicPr>
            <p:nvPr/>
          </p:nvPicPr>
          <p:blipFill>
            <a:blip r:embed="rId7"/>
            <a:stretch>
              <a:fillRect/>
            </a:stretch>
          </p:blipFill>
          <p:spPr>
            <a:xfrm>
              <a:off x="5667375" y="3762375"/>
              <a:ext cx="1257300" cy="857250"/>
            </a:xfrm>
            <a:prstGeom prst="rect">
              <a:avLst/>
            </a:prstGeom>
            <a:ln w="28575">
              <a:solidFill>
                <a:srgbClr val="FFFFFF"/>
              </a:solidFill>
            </a:ln>
          </p:spPr>
        </p:pic>
        <p:pic>
          <p:nvPicPr>
            <p:cNvPr id="191" name="Frame 6 · Sales" descr="j-sales-c1ea06bafdaa.jpg"/>
            <p:cNvPicPr>
              <a:picLocks noChangeAspect="1"/>
            </p:cNvPicPr>
            <p:nvPr/>
          </p:nvPicPr>
          <p:blipFill>
            <a:blip r:embed="rId8"/>
            <a:stretch>
              <a:fillRect/>
            </a:stretch>
          </p:blipFill>
          <p:spPr>
            <a:xfrm>
              <a:off x="7019925" y="3762375"/>
              <a:ext cx="1257300" cy="857250"/>
            </a:xfrm>
            <a:prstGeom prst="rect">
              <a:avLst/>
            </a:prstGeom>
            <a:ln w="28575">
              <a:solidFill>
                <a:srgbClr val="FFFFFF"/>
              </a:solidFill>
            </a:ln>
          </p:spPr>
        </p:pic>
        <p:pic>
          <p:nvPicPr>
            <p:cNvPr id="192" name="Frame 7 · Distribution" descr="j-dist-9d2c075df9b7.jpg"/>
            <p:cNvPicPr>
              <a:picLocks noChangeAspect="1"/>
            </p:cNvPicPr>
            <p:nvPr/>
          </p:nvPicPr>
          <p:blipFill>
            <a:blip r:embed="rId9"/>
            <a:stretch>
              <a:fillRect/>
            </a:stretch>
          </p:blipFill>
          <p:spPr>
            <a:xfrm>
              <a:off x="8372475" y="3762375"/>
              <a:ext cx="1257300" cy="857250"/>
            </a:xfrm>
            <a:prstGeom prst="rect">
              <a:avLst/>
            </a:prstGeom>
            <a:ln w="28575">
              <a:solidFill>
                <a:srgbClr val="D24005"/>
              </a:solidFill>
            </a:ln>
          </p:spPr>
        </p:pic>
        <p:pic>
          <p:nvPicPr>
            <p:cNvPr id="193" name="Frame 8 · Exhibition" descr="j-exhib-bcf096e89eed.jpg"/>
            <p:cNvPicPr>
              <a:picLocks noChangeAspect="1"/>
            </p:cNvPicPr>
            <p:nvPr/>
          </p:nvPicPr>
          <p:blipFill>
            <a:blip r:embed="rId10"/>
            <a:stretch>
              <a:fillRect/>
            </a:stretch>
          </p:blipFill>
          <p:spPr>
            <a:xfrm>
              <a:off x="9725025" y="3762375"/>
              <a:ext cx="1257300" cy="857250"/>
            </a:xfrm>
            <a:prstGeom prst="rect">
              <a:avLst/>
            </a:prstGeom>
            <a:ln w="28575">
              <a:solidFill>
                <a:srgbClr val="D24005"/>
              </a:solidFill>
            </a:ln>
          </p:spPr>
        </p:pic>
      </p:grpSp>
      <p:grpSp>
        <p:nvGrpSpPr>
          <p:cNvPr id="194" name="Stage labels"/>
          <p:cNvGrpSpPr/>
          <p:nvPr/>
        </p:nvGrpSpPr>
        <p:grpSpPr>
          <a:xfrm>
            <a:off x="51898" y="2268456"/>
            <a:ext cx="10990924" cy="3845088"/>
            <a:chOff x="51898" y="2268456"/>
            <a:chExt cx="10990924" cy="3845088"/>
          </a:xfrm>
        </p:grpSpPr>
        <p:cxnSp>
          <p:nvCxnSpPr>
            <p:cNvPr id="195" name="Leader · Development"/>
            <p:cNvCxnSpPr/>
            <p:nvPr/>
          </p:nvCxnSpPr>
          <p:spPr>
            <a:xfrm flipH="1" flipV="1">
              <a:off x="811040" y="4336721"/>
              <a:ext cx="81195" cy="381991"/>
            </a:xfrm>
            <a:prstGeom prst="line">
              <a:avLst/>
            </a:prstGeom>
            <a:ln w="19050">
              <a:solidFill>
                <a:srgbClr val="D24005"/>
              </a:solidFill>
            </a:ln>
          </p:spPr>
          <p:style>
            <a:lnRef idx="2">
              <a:schemeClr val="accent1"/>
            </a:lnRef>
            <a:fillRef idx="0">
              <a:schemeClr val="accent1"/>
            </a:fillRef>
            <a:effectRef idx="1">
              <a:schemeClr val="accent1"/>
            </a:effectRef>
            <a:fontRef idx="minor">
              <a:schemeClr val="tx1"/>
            </a:fontRef>
          </p:style>
        </p:cxnSp>
        <p:sp>
          <p:nvSpPr>
            <p:cNvPr id="196" name="Label · Development"/>
            <p:cNvSpPr/>
            <p:nvPr/>
          </p:nvSpPr>
          <p:spPr>
            <a:xfrm>
              <a:off x="51898" y="3955721"/>
              <a:ext cx="1518285" cy="381000"/>
            </a:xfrm>
            <a:prstGeom prst="rect">
              <a:avLst/>
            </a:prstGeom>
            <a:solidFill>
              <a:srgbClr val="D2400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0" spc="105">
                  <a:solidFill>
                    <a:srgbClr val="FFFFFF"/>
                  </a:solidFill>
                  <a:latin typeface="Archivo ExtraBold"/>
                </a:rPr>
                <a:t>DEVELOPMENT</a:t>
              </a:r>
            </a:p>
          </p:txBody>
        </p:sp>
        <p:cxnSp>
          <p:nvCxnSpPr>
            <p:cNvPr id="197" name="Leader · Pre-sales"/>
            <p:cNvCxnSpPr/>
            <p:nvPr/>
          </p:nvCxnSpPr>
          <p:spPr>
            <a:xfrm>
              <a:off x="2409304" y="5350553"/>
              <a:ext cx="81194" cy="381991"/>
            </a:xfrm>
            <a:prstGeom prst="line">
              <a:avLst/>
            </a:prstGeom>
            <a:ln w="19050">
              <a:solidFill>
                <a:srgbClr val="003940"/>
              </a:solidFill>
            </a:ln>
          </p:spPr>
          <p:style>
            <a:lnRef idx="2">
              <a:schemeClr val="accent1"/>
            </a:lnRef>
            <a:fillRef idx="0">
              <a:schemeClr val="accent1"/>
            </a:fillRef>
            <a:effectRef idx="1">
              <a:schemeClr val="accent1"/>
            </a:effectRef>
            <a:fontRef idx="minor">
              <a:schemeClr val="tx1"/>
            </a:fontRef>
          </p:style>
        </p:cxnSp>
        <p:sp>
          <p:nvSpPr>
            <p:cNvPr id="198" name="Label · Pre-sales"/>
            <p:cNvSpPr/>
            <p:nvPr/>
          </p:nvSpPr>
          <p:spPr>
            <a:xfrm>
              <a:off x="1901853" y="5732544"/>
              <a:ext cx="1177290" cy="3810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1" spc="105">
                  <a:solidFill>
                    <a:srgbClr val="131313"/>
                  </a:solidFill>
                  <a:latin typeface="Archivo"/>
                </a:rPr>
                <a:t>PRE-SALES</a:t>
              </a:r>
            </a:p>
          </p:txBody>
        </p:sp>
        <p:cxnSp>
          <p:nvCxnSpPr>
            <p:cNvPr id="199" name="Leader · Pre-production"/>
            <p:cNvCxnSpPr/>
            <p:nvPr/>
          </p:nvCxnSpPr>
          <p:spPr>
            <a:xfrm flipH="1" flipV="1">
              <a:off x="3457027" y="3774299"/>
              <a:ext cx="81195" cy="381991"/>
            </a:xfrm>
            <a:prstGeom prst="line">
              <a:avLst/>
            </a:prstGeom>
            <a:ln w="19050">
              <a:solidFill>
                <a:srgbClr val="003940"/>
              </a:solidFill>
            </a:ln>
          </p:spPr>
          <p:style>
            <a:lnRef idx="2">
              <a:schemeClr val="accent1"/>
            </a:lnRef>
            <a:fillRef idx="0">
              <a:schemeClr val="accent1"/>
            </a:fillRef>
            <a:effectRef idx="1">
              <a:schemeClr val="accent1"/>
            </a:effectRef>
            <a:fontRef idx="minor">
              <a:schemeClr val="tx1"/>
            </a:fontRef>
          </p:style>
        </p:cxnSp>
        <p:sp>
          <p:nvSpPr>
            <p:cNvPr id="200" name="Label · Pre-production"/>
            <p:cNvSpPr/>
            <p:nvPr/>
          </p:nvSpPr>
          <p:spPr>
            <a:xfrm>
              <a:off x="2587395" y="3393299"/>
              <a:ext cx="1739265" cy="3810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1" spc="105">
                  <a:solidFill>
                    <a:srgbClr val="131313"/>
                  </a:solidFill>
                  <a:latin typeface="Archivo"/>
                </a:rPr>
                <a:t>PRE-PRODUCTION</a:t>
              </a:r>
            </a:p>
          </p:txBody>
        </p:sp>
        <p:cxnSp>
          <p:nvCxnSpPr>
            <p:cNvPr id="201" name="Leader · Production"/>
            <p:cNvCxnSpPr/>
            <p:nvPr/>
          </p:nvCxnSpPr>
          <p:spPr>
            <a:xfrm>
              <a:off x="5055291" y="4788131"/>
              <a:ext cx="81195" cy="381992"/>
            </a:xfrm>
            <a:prstGeom prst="line">
              <a:avLst/>
            </a:prstGeom>
            <a:ln w="19050">
              <a:solidFill>
                <a:srgbClr val="D24005"/>
              </a:solidFill>
            </a:ln>
          </p:spPr>
          <p:style>
            <a:lnRef idx="2">
              <a:schemeClr val="accent1"/>
            </a:lnRef>
            <a:fillRef idx="0">
              <a:schemeClr val="accent1"/>
            </a:fillRef>
            <a:effectRef idx="1">
              <a:schemeClr val="accent1"/>
            </a:effectRef>
            <a:fontRef idx="minor">
              <a:schemeClr val="tx1"/>
            </a:fontRef>
          </p:style>
        </p:cxnSp>
        <p:sp>
          <p:nvSpPr>
            <p:cNvPr id="202" name="Label · Production"/>
            <p:cNvSpPr/>
            <p:nvPr/>
          </p:nvSpPr>
          <p:spPr>
            <a:xfrm>
              <a:off x="4441161" y="5170123"/>
              <a:ext cx="1390650" cy="381000"/>
            </a:xfrm>
            <a:prstGeom prst="rect">
              <a:avLst/>
            </a:prstGeom>
            <a:solidFill>
              <a:srgbClr val="D2400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0" spc="105">
                  <a:solidFill>
                    <a:srgbClr val="FFFFFF"/>
                  </a:solidFill>
                  <a:latin typeface="Archivo ExtraBold"/>
                </a:rPr>
                <a:t>PRODUCTION</a:t>
              </a:r>
            </a:p>
          </p:txBody>
        </p:sp>
        <p:cxnSp>
          <p:nvCxnSpPr>
            <p:cNvPr id="203" name="Leader · Post-production"/>
            <p:cNvCxnSpPr/>
            <p:nvPr/>
          </p:nvCxnSpPr>
          <p:spPr>
            <a:xfrm flipH="1" flipV="1">
              <a:off x="6103014" y="3211877"/>
              <a:ext cx="81195" cy="381992"/>
            </a:xfrm>
            <a:prstGeom prst="line">
              <a:avLst/>
            </a:prstGeom>
            <a:ln w="19050">
              <a:solidFill>
                <a:srgbClr val="003940"/>
              </a:solidFill>
            </a:ln>
          </p:spPr>
          <p:style>
            <a:lnRef idx="2">
              <a:schemeClr val="accent1"/>
            </a:lnRef>
            <a:fillRef idx="0">
              <a:schemeClr val="accent1"/>
            </a:fillRef>
            <a:effectRef idx="1">
              <a:schemeClr val="accent1"/>
            </a:effectRef>
            <a:fontRef idx="minor">
              <a:schemeClr val="tx1"/>
            </a:fontRef>
          </p:style>
        </p:cxnSp>
        <p:sp>
          <p:nvSpPr>
            <p:cNvPr id="204" name="Label · Post-production"/>
            <p:cNvSpPr/>
            <p:nvPr/>
          </p:nvSpPr>
          <p:spPr>
            <a:xfrm>
              <a:off x="5164802" y="2830877"/>
              <a:ext cx="1876425" cy="3810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1" spc="105">
                  <a:solidFill>
                    <a:srgbClr val="131313"/>
                  </a:solidFill>
                  <a:latin typeface="Archivo"/>
                </a:rPr>
                <a:t>POST-PRODUCTION</a:t>
              </a:r>
            </a:p>
          </p:txBody>
        </p:sp>
        <p:cxnSp>
          <p:nvCxnSpPr>
            <p:cNvPr id="205" name="Leader · Sales"/>
            <p:cNvCxnSpPr/>
            <p:nvPr/>
          </p:nvCxnSpPr>
          <p:spPr>
            <a:xfrm>
              <a:off x="7701278" y="4225710"/>
              <a:ext cx="81195" cy="381991"/>
            </a:xfrm>
            <a:prstGeom prst="line">
              <a:avLst/>
            </a:prstGeom>
            <a:ln w="19050">
              <a:solidFill>
                <a:srgbClr val="003940"/>
              </a:solidFill>
            </a:ln>
          </p:spPr>
          <p:style>
            <a:lnRef idx="2">
              <a:schemeClr val="accent1"/>
            </a:lnRef>
            <a:fillRef idx="0">
              <a:schemeClr val="accent1"/>
            </a:fillRef>
            <a:effectRef idx="1">
              <a:schemeClr val="accent1"/>
            </a:effectRef>
            <a:fontRef idx="minor">
              <a:schemeClr val="tx1"/>
            </a:fontRef>
          </p:style>
        </p:cxnSp>
        <p:sp>
          <p:nvSpPr>
            <p:cNvPr id="206" name="Label · Sales"/>
            <p:cNvSpPr/>
            <p:nvPr/>
          </p:nvSpPr>
          <p:spPr>
            <a:xfrm>
              <a:off x="7387185" y="4607701"/>
              <a:ext cx="790575" cy="3810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1" spc="105">
                  <a:solidFill>
                    <a:srgbClr val="131313"/>
                  </a:solidFill>
                  <a:latin typeface="Archivo"/>
                </a:rPr>
                <a:t>SALES</a:t>
              </a:r>
            </a:p>
          </p:txBody>
        </p:sp>
        <p:cxnSp>
          <p:nvCxnSpPr>
            <p:cNvPr id="207" name="Leader · Distribution"/>
            <p:cNvCxnSpPr/>
            <p:nvPr/>
          </p:nvCxnSpPr>
          <p:spPr>
            <a:xfrm flipH="1" flipV="1">
              <a:off x="8749002" y="2649456"/>
              <a:ext cx="81194" cy="381991"/>
            </a:xfrm>
            <a:prstGeom prst="line">
              <a:avLst/>
            </a:prstGeom>
            <a:ln w="19050">
              <a:solidFill>
                <a:srgbClr val="D24005"/>
              </a:solidFill>
            </a:ln>
          </p:spPr>
          <p:style>
            <a:lnRef idx="2">
              <a:schemeClr val="accent1"/>
            </a:lnRef>
            <a:fillRef idx="0">
              <a:schemeClr val="accent1"/>
            </a:fillRef>
            <a:effectRef idx="1">
              <a:schemeClr val="accent1"/>
            </a:effectRef>
            <a:fontRef idx="minor">
              <a:schemeClr val="tx1"/>
            </a:fontRef>
          </p:style>
        </p:cxnSp>
        <p:sp>
          <p:nvSpPr>
            <p:cNvPr id="208" name="Label · Distribution"/>
            <p:cNvSpPr/>
            <p:nvPr/>
          </p:nvSpPr>
          <p:spPr>
            <a:xfrm>
              <a:off x="8011767" y="2268456"/>
              <a:ext cx="1474470" cy="381000"/>
            </a:xfrm>
            <a:prstGeom prst="rect">
              <a:avLst/>
            </a:prstGeom>
            <a:solidFill>
              <a:srgbClr val="D2400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0" spc="105">
                  <a:solidFill>
                    <a:srgbClr val="FFFFFF"/>
                  </a:solidFill>
                  <a:latin typeface="Archivo ExtraBold"/>
                </a:rPr>
                <a:t>DISTRIBUTION</a:t>
              </a:r>
            </a:p>
          </p:txBody>
        </p:sp>
        <p:cxnSp>
          <p:nvCxnSpPr>
            <p:cNvPr id="209" name="Leader · Exhibition"/>
            <p:cNvCxnSpPr/>
            <p:nvPr/>
          </p:nvCxnSpPr>
          <p:spPr>
            <a:xfrm>
              <a:off x="10347265" y="3663288"/>
              <a:ext cx="81195" cy="381991"/>
            </a:xfrm>
            <a:prstGeom prst="line">
              <a:avLst/>
            </a:prstGeom>
            <a:ln w="19050">
              <a:solidFill>
                <a:srgbClr val="D24005"/>
              </a:solidFill>
            </a:ln>
          </p:spPr>
          <p:style>
            <a:lnRef idx="2">
              <a:schemeClr val="accent1"/>
            </a:lnRef>
            <a:fillRef idx="0">
              <a:schemeClr val="accent1"/>
            </a:fillRef>
            <a:effectRef idx="1">
              <a:schemeClr val="accent1"/>
            </a:effectRef>
            <a:fontRef idx="minor">
              <a:schemeClr val="tx1"/>
            </a:fontRef>
          </p:style>
        </p:cxnSp>
        <p:sp>
          <p:nvSpPr>
            <p:cNvPr id="210" name="Label · Exhibition"/>
            <p:cNvSpPr/>
            <p:nvPr/>
          </p:nvSpPr>
          <p:spPr>
            <a:xfrm>
              <a:off x="9814097" y="4045279"/>
              <a:ext cx="1228725" cy="381000"/>
            </a:xfrm>
            <a:prstGeom prst="rect">
              <a:avLst/>
            </a:prstGeom>
            <a:solidFill>
              <a:srgbClr val="D2400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050" b="0" spc="105">
                  <a:solidFill>
                    <a:srgbClr val="FFFFFF"/>
                  </a:solidFill>
                  <a:latin typeface="Archivo ExtraBold"/>
                </a:rPr>
                <a:t>EXHIBITION</a:t>
              </a:r>
            </a:p>
          </p:txBody>
        </p:sp>
      </p:grpSp>
      <p:grpSp>
        <p:nvGrpSpPr>
          <p:cNvPr id="211" name="The Audience"/>
          <p:cNvGrpSpPr/>
          <p:nvPr/>
        </p:nvGrpSpPr>
        <p:grpSpPr>
          <a:xfrm>
            <a:off x="10525125" y="1238250"/>
            <a:ext cx="1619250" cy="1619250"/>
            <a:chOff x="10525125" y="1238250"/>
            <a:chExt cx="1619250" cy="1619250"/>
          </a:xfrm>
        </p:grpSpPr>
        <p:sp>
          <p:nvSpPr>
            <p:cNvPr id="212" name="Disc"/>
            <p:cNvSpPr/>
            <p:nvPr/>
          </p:nvSpPr>
          <p:spPr>
            <a:xfrm>
              <a:off x="10525125" y="1238250"/>
              <a:ext cx="1619250" cy="1619250"/>
            </a:xfrm>
            <a:prstGeom prst="ellipse">
              <a:avLst/>
            </a:prstGeom>
            <a:solidFill>
              <a:srgbClr val="003940"/>
            </a:solidFill>
            <a:ln w="952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 name="Icon · people"/>
            <p:cNvSpPr/>
            <p:nvPr/>
          </p:nvSpPr>
          <p:spPr>
            <a:xfrm>
              <a:off x="11183937" y="1616869"/>
              <a:ext cx="301625" cy="271462"/>
            </a:xfrm>
            <a:custGeom>
              <a:avLst/>
              <a:gdLst/>
              <a:ahLst/>
              <a:cxnLst/>
              <a:rect l="l" t="t" r="r" b="b"/>
              <a:pathLst>
                <a:path w="20" h="18">
                  <a:moveTo>
                    <a:pt x="14" y="18"/>
                  </a:moveTo>
                  <a:lnTo>
                    <a:pt x="14" y="16"/>
                  </a:lnTo>
                  <a:lnTo>
                    <a:pt x="14" y="15"/>
                  </a:lnTo>
                  <a:lnTo>
                    <a:pt x="14" y="15"/>
                  </a:lnTo>
                  <a:lnTo>
                    <a:pt x="14" y="14"/>
                  </a:lnTo>
                  <a:lnTo>
                    <a:pt x="13" y="14"/>
                  </a:lnTo>
                  <a:lnTo>
                    <a:pt x="13" y="13"/>
                  </a:lnTo>
                  <a:lnTo>
                    <a:pt x="12" y="13"/>
                  </a:lnTo>
                  <a:lnTo>
                    <a:pt x="12" y="12"/>
                  </a:lnTo>
                  <a:lnTo>
                    <a:pt x="11" y="12"/>
                  </a:lnTo>
                  <a:lnTo>
                    <a:pt x="11" y="12"/>
                  </a:lnTo>
                  <a:lnTo>
                    <a:pt x="10" y="12"/>
                  </a:lnTo>
                  <a:lnTo>
                    <a:pt x="4" y="12"/>
                  </a:lnTo>
                  <a:lnTo>
                    <a:pt x="3" y="12"/>
                  </a:lnTo>
                  <a:lnTo>
                    <a:pt x="3" y="12"/>
                  </a:lnTo>
                  <a:lnTo>
                    <a:pt x="2" y="12"/>
                  </a:lnTo>
                  <a:lnTo>
                    <a:pt x="2" y="13"/>
                  </a:lnTo>
                  <a:lnTo>
                    <a:pt x="1" y="13"/>
                  </a:lnTo>
                  <a:lnTo>
                    <a:pt x="1" y="14"/>
                  </a:lnTo>
                  <a:lnTo>
                    <a:pt x="0" y="14"/>
                  </a:lnTo>
                  <a:lnTo>
                    <a:pt x="0" y="15"/>
                  </a:lnTo>
                  <a:lnTo>
                    <a:pt x="0" y="15"/>
                  </a:lnTo>
                  <a:lnTo>
                    <a:pt x="0" y="16"/>
                  </a:lnTo>
                  <a:lnTo>
                    <a:pt x="0" y="18"/>
                  </a:lnTo>
                  <a:moveTo>
                    <a:pt x="14" y="0"/>
                  </a:moveTo>
                  <a:lnTo>
                    <a:pt x="15" y="1"/>
                  </a:lnTo>
                  <a:lnTo>
                    <a:pt x="16" y="1"/>
                  </a:lnTo>
                  <a:lnTo>
                    <a:pt x="16" y="2"/>
                  </a:lnTo>
                  <a:lnTo>
                    <a:pt x="17" y="3"/>
                  </a:lnTo>
                  <a:lnTo>
                    <a:pt x="17" y="4"/>
                  </a:lnTo>
                  <a:lnTo>
                    <a:pt x="17" y="5"/>
                  </a:lnTo>
                  <a:lnTo>
                    <a:pt x="16" y="6"/>
                  </a:lnTo>
                  <a:lnTo>
                    <a:pt x="16" y="7"/>
                  </a:lnTo>
                  <a:lnTo>
                    <a:pt x="15" y="7"/>
                  </a:lnTo>
                  <a:lnTo>
                    <a:pt x="14" y="8"/>
                  </a:lnTo>
                  <a:moveTo>
                    <a:pt x="20" y="18"/>
                  </a:moveTo>
                  <a:lnTo>
                    <a:pt x="20" y="16"/>
                  </a:lnTo>
                  <a:lnTo>
                    <a:pt x="20" y="15"/>
                  </a:lnTo>
                  <a:lnTo>
                    <a:pt x="20" y="15"/>
                  </a:lnTo>
                  <a:lnTo>
                    <a:pt x="20" y="14"/>
                  </a:lnTo>
                  <a:lnTo>
                    <a:pt x="19" y="14"/>
                  </a:lnTo>
                  <a:lnTo>
                    <a:pt x="19" y="14"/>
                  </a:lnTo>
                  <a:lnTo>
                    <a:pt x="19" y="13"/>
                  </a:lnTo>
                  <a:lnTo>
                    <a:pt x="18" y="13"/>
                  </a:lnTo>
                  <a:lnTo>
                    <a:pt x="18" y="13"/>
                  </a:lnTo>
                  <a:lnTo>
                    <a:pt x="18" y="12"/>
                  </a:lnTo>
                  <a:lnTo>
                    <a:pt x="17" y="12"/>
                  </a:lnTo>
                  <a:moveTo>
                    <a:pt x="11" y="4"/>
                  </a:moveTo>
                  <a:lnTo>
                    <a:pt x="11" y="5"/>
                  </a:lnTo>
                  <a:lnTo>
                    <a:pt x="11" y="6"/>
                  </a:lnTo>
                  <a:lnTo>
                    <a:pt x="10" y="6"/>
                  </a:lnTo>
                  <a:lnTo>
                    <a:pt x="9" y="7"/>
                  </a:lnTo>
                  <a:lnTo>
                    <a:pt x="9" y="8"/>
                  </a:lnTo>
                  <a:lnTo>
                    <a:pt x="8" y="8"/>
                  </a:lnTo>
                  <a:lnTo>
                    <a:pt x="7" y="8"/>
                  </a:lnTo>
                  <a:lnTo>
                    <a:pt x="6" y="8"/>
                  </a:lnTo>
                  <a:lnTo>
                    <a:pt x="5" y="8"/>
                  </a:lnTo>
                  <a:lnTo>
                    <a:pt x="5" y="7"/>
                  </a:lnTo>
                  <a:lnTo>
                    <a:pt x="4" y="6"/>
                  </a:lnTo>
                  <a:lnTo>
                    <a:pt x="3" y="6"/>
                  </a:lnTo>
                  <a:lnTo>
                    <a:pt x="3" y="5"/>
                  </a:lnTo>
                  <a:lnTo>
                    <a:pt x="3" y="4"/>
                  </a:lnTo>
                  <a:lnTo>
                    <a:pt x="3" y="3"/>
                  </a:lnTo>
                  <a:lnTo>
                    <a:pt x="3" y="2"/>
                  </a:lnTo>
                  <a:lnTo>
                    <a:pt x="4" y="2"/>
                  </a:lnTo>
                  <a:lnTo>
                    <a:pt x="5" y="1"/>
                  </a:lnTo>
                  <a:lnTo>
                    <a:pt x="5" y="0"/>
                  </a:lnTo>
                  <a:lnTo>
                    <a:pt x="6" y="0"/>
                  </a:lnTo>
                  <a:lnTo>
                    <a:pt x="7" y="0"/>
                  </a:lnTo>
                  <a:lnTo>
                    <a:pt x="8" y="0"/>
                  </a:lnTo>
                  <a:lnTo>
                    <a:pt x="9" y="0"/>
                  </a:lnTo>
                  <a:lnTo>
                    <a:pt x="9" y="1"/>
                  </a:lnTo>
                  <a:lnTo>
                    <a:pt x="10" y="2"/>
                  </a:lnTo>
                  <a:lnTo>
                    <a:pt x="11" y="2"/>
                  </a:lnTo>
                  <a:lnTo>
                    <a:pt x="11" y="3"/>
                  </a:lnTo>
                  <a:close/>
                </a:path>
              </a:pathLst>
            </a:custGeom>
            <a:noFill/>
            <a:ln w="30162"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 name="Label"/>
            <p:cNvSpPr txBox="1"/>
            <p:nvPr/>
          </p:nvSpPr>
          <p:spPr>
            <a:xfrm>
              <a:off x="10572750" y="1990725"/>
              <a:ext cx="1524000" cy="571500"/>
            </a:xfrm>
            <a:prstGeom prst="rect">
              <a:avLst/>
            </a:prstGeom>
            <a:noFill/>
          </p:spPr>
          <p:txBody>
            <a:bodyPr wrap="square" lIns="0" tIns="0" rIns="0" bIns="0" anchor="t">
              <a:spAutoFit/>
            </a:bodyPr>
            <a:lstStyle/>
            <a:p>
              <a:pPr algn="ctr">
                <a:lnSpc>
                  <a:spcPct val="105000"/>
                </a:lnSpc>
              </a:pPr>
              <a:r>
                <a:rPr sz="1575" b="0" spc="-16">
                  <a:solidFill>
                    <a:srgbClr val="FFFFFF"/>
                  </a:solidFill>
                  <a:latin typeface="Archivo Black"/>
                </a:rPr>
                <a:t>THE</a:t>
              </a:r>
            </a:p>
            <a:p>
              <a:pPr algn="ctr">
                <a:lnSpc>
                  <a:spcPct val="105000"/>
                </a:lnSpc>
              </a:pPr>
              <a:r>
                <a:rPr sz="1575" b="0" spc="-16">
                  <a:solidFill>
                    <a:srgbClr val="FFFFFF"/>
                  </a:solidFill>
                  <a:latin typeface="Archivo Black"/>
                </a:rPr>
                <a:t>AUDIENCE</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Hear advice from people working at West Cork 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8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Hear advice from people working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53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24005"/>
        </a:solidFill>
        <a:effectLst/>
      </p:bgPr>
    </p:bg>
    <p:spTree>
      <p:nvGrpSpPr>
        <p:cNvPr id="1" name=""/>
        <p:cNvGrpSpPr/>
        <p:nvPr/>
      </p:nvGrpSpPr>
      <p:grpSpPr>
        <a:xfrm>
          <a:off x="0" y="0"/>
          <a:ext cx="0" cy="0"/>
          <a:chOff x="0" y="0"/>
          <a:chExt cx="0" cy="0"/>
        </a:xfrm>
      </p:grpSpPr>
      <p:pic>
        <p:nvPicPr>
          <p:cNvPr id="2" name="Still" descr="AdobeStock_266820447-fee4198e5104.jpg"/>
          <p:cNvPicPr>
            <a:picLocks noChangeAspect="1"/>
          </p:cNvPicPr>
          <p:nvPr/>
        </p:nvPicPr>
        <p:blipFill>
          <a:blip r:embed="rId3"/>
          <a:stretch>
            <a:fillRect/>
          </a:stretch>
        </p:blipFill>
        <p:spPr>
          <a:xfrm>
            <a:off x="6667500" y="0"/>
            <a:ext cx="5524500" cy="6858000"/>
          </a:xfrm>
          <a:prstGeom prst="rect">
            <a:avLst/>
          </a:prstGeom>
        </p:spPr>
      </p:pic>
      <p:grpSp>
        <p:nvGrpSpPr>
          <p:cNvPr id="3" name="Badge · exercise"/>
          <p:cNvGrpSpPr/>
          <p:nvPr/>
        </p:nvGrpSpPr>
        <p:grpSpPr>
          <a:xfrm>
            <a:off x="609600" y="495300"/>
            <a:ext cx="609600" cy="609600"/>
            <a:chOff x="609600" y="495300"/>
            <a:chExt cx="609600" cy="609600"/>
          </a:xfrm>
        </p:grpSpPr>
        <p:sp>
          <p:nvSpPr>
            <p:cNvPr id="4" name="Square"/>
            <p:cNvSpPr/>
            <p:nvPr/>
          </p:nvSpPr>
          <p:spPr>
            <a:xfrm>
              <a:off x="609600" y="495300"/>
              <a:ext cx="609600" cy="609600"/>
            </a:xfrm>
            <a:prstGeom prst="rect">
              <a:avLst/>
            </a:prstGeom>
            <a:no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con · pen-line"/>
            <p:cNvSpPr/>
            <p:nvPr/>
          </p:nvSpPr>
          <p:spPr>
            <a:xfrm>
              <a:off x="787400" y="673100"/>
              <a:ext cx="254000" cy="254000"/>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25400"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6" name="Kicker"/>
          <p:cNvSpPr txBox="1"/>
          <p:nvPr/>
        </p:nvSpPr>
        <p:spPr>
          <a:xfrm>
            <a:off x="1390650" y="676275"/>
            <a:ext cx="6667500" cy="247650"/>
          </a:xfrm>
          <a:prstGeom prst="rect">
            <a:avLst/>
          </a:prstGeom>
          <a:noFill/>
        </p:spPr>
        <p:txBody>
          <a:bodyPr wrap="square" lIns="0" tIns="0" rIns="0" bIns="0" anchor="t">
            <a:spAutoFit/>
          </a:bodyPr>
          <a:lstStyle/>
          <a:p>
            <a:pPr algn="l">
              <a:lnSpc>
                <a:spcPct val="130000"/>
              </a:lnSpc>
            </a:pPr>
            <a:r>
              <a:rPr sz="1425" b="1" spc="314">
                <a:solidFill>
                  <a:srgbClr val="FFFFFF"/>
                </a:solidFill>
                <a:latin typeface="Archivo"/>
              </a:rPr>
              <a:t>EXERCISE 1 - TEACHER’S PACK P.3</a:t>
            </a:r>
          </a:p>
        </p:txBody>
      </p:sp>
      <p:sp>
        <p:nvSpPr>
          <p:cNvPr id="7" name="Title"/>
          <p:cNvSpPr txBox="1"/>
          <p:nvPr/>
        </p:nvSpPr>
        <p:spPr>
          <a:xfrm>
            <a:off x="609600" y="1333500"/>
            <a:ext cx="5600700" cy="3080587"/>
          </a:xfrm>
          <a:prstGeom prst="rect">
            <a:avLst/>
          </a:prstGeom>
          <a:noFill/>
        </p:spPr>
        <p:txBody>
          <a:bodyPr wrap="square" lIns="0" tIns="0" rIns="0" bIns="0" anchor="t">
            <a:spAutoFit/>
          </a:bodyPr>
          <a:lstStyle/>
          <a:p>
            <a:pPr>
              <a:lnSpc>
                <a:spcPct val="104000"/>
              </a:lnSpc>
            </a:pPr>
            <a:r>
              <a:rPr sz="3900" b="0" spc="-98" dirty="0">
                <a:solidFill>
                  <a:srgbClr val="FFFFFF"/>
                </a:solidFill>
                <a:latin typeface="Archivo Black"/>
              </a:rPr>
              <a:t>How many different jobs do you think were involved in making </a:t>
            </a:r>
            <a:r>
              <a:rPr lang="en-GB" sz="3900" b="0" spc="-98" dirty="0">
                <a:solidFill>
                  <a:srgbClr val="FFFFFF"/>
                </a:solidFill>
                <a:latin typeface="Archivo Black"/>
              </a:rPr>
              <a:t>[the film your class has selected]?</a:t>
            </a:r>
            <a:endParaRPr sz="3900" b="0" spc="-98" dirty="0">
              <a:solidFill>
                <a:srgbClr val="FFFFFF"/>
              </a:solidFill>
              <a:latin typeface="Archivo Black"/>
            </a:endParaRPr>
          </a:p>
        </p:txBody>
      </p:sp>
      <p:sp>
        <p:nvSpPr>
          <p:cNvPr id="8" name="Kicker 2"/>
          <p:cNvSpPr txBox="1"/>
          <p:nvPr/>
        </p:nvSpPr>
        <p:spPr>
          <a:xfrm>
            <a:off x="609600" y="4983101"/>
            <a:ext cx="5600700" cy="256224"/>
          </a:xfrm>
          <a:prstGeom prst="rect">
            <a:avLst/>
          </a:prstGeom>
          <a:noFill/>
        </p:spPr>
        <p:txBody>
          <a:bodyPr wrap="square" lIns="0" tIns="0" rIns="0" bIns="0" anchor="t">
            <a:spAutoFit/>
          </a:bodyPr>
          <a:lstStyle/>
          <a:p>
            <a:pPr algn="l">
              <a:lnSpc>
                <a:spcPct val="130000"/>
              </a:lnSpc>
            </a:pPr>
            <a:r>
              <a:rPr sz="1425" b="1" spc="314" dirty="0">
                <a:solidFill>
                  <a:srgbClr val="FFFFFF"/>
                </a:solidFill>
                <a:latin typeface="Archivo"/>
              </a:rPr>
              <a:t>FOLLO</a:t>
            </a:r>
            <a:r>
              <a:rPr lang="en-GB" sz="1425" b="1" spc="314" dirty="0">
                <a:solidFill>
                  <a:srgbClr val="FFFFFF"/>
                </a:solidFill>
                <a:latin typeface="Archivo"/>
              </a:rPr>
              <a:t> </a:t>
            </a:r>
            <a:r>
              <a:rPr sz="1425" b="1" spc="314" dirty="0">
                <a:solidFill>
                  <a:srgbClr val="FFFFFF"/>
                </a:solidFill>
                <a:latin typeface="Archivo"/>
              </a:rPr>
              <a:t>W-UP QUESTION</a:t>
            </a:r>
          </a:p>
        </p:txBody>
      </p:sp>
      <p:sp>
        <p:nvSpPr>
          <p:cNvPr id="9" name="Follow-up text"/>
          <p:cNvSpPr txBox="1"/>
          <p:nvPr/>
        </p:nvSpPr>
        <p:spPr>
          <a:xfrm>
            <a:off x="609600" y="5239325"/>
            <a:ext cx="5600700" cy="355092"/>
          </a:xfrm>
          <a:prstGeom prst="rect">
            <a:avLst/>
          </a:prstGeom>
          <a:noFill/>
        </p:spPr>
        <p:txBody>
          <a:bodyPr wrap="square" lIns="0" tIns="0" rIns="0" bIns="0" anchor="t">
            <a:spAutoFit/>
          </a:bodyPr>
          <a:lstStyle/>
          <a:p>
            <a:pPr algn="l">
              <a:lnSpc>
                <a:spcPct val="140000"/>
              </a:lnSpc>
            </a:pPr>
            <a:r>
              <a:rPr sz="1575" b="1" dirty="0">
                <a:solidFill>
                  <a:srgbClr val="FFFFFF"/>
                </a:solidFill>
                <a:latin typeface="Inter Tight"/>
              </a:rPr>
              <a:t>What do you think you need to work in the screen industry?</a:t>
            </a:r>
          </a:p>
        </p:txBody>
      </p:sp>
      <p:cxnSp>
        <p:nvCxnSpPr>
          <p:cNvPr id="10" name="Follow-up rule"/>
          <p:cNvCxnSpPr/>
          <p:nvPr/>
        </p:nvCxnSpPr>
        <p:spPr>
          <a:xfrm>
            <a:off x="609600" y="5689667"/>
            <a:ext cx="56007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pic>
        <p:nvPicPr>
          <p:cNvPr id="2" name="Still" descr="AdobeStock_75617371-7b890fea5281.jpg"/>
          <p:cNvPicPr>
            <a:picLocks noChangeAspect="1"/>
          </p:cNvPicPr>
          <p:nvPr/>
        </p:nvPicPr>
        <p:blipFill>
          <a:blip r:embed="rId2"/>
          <a:stretch>
            <a:fillRect/>
          </a:stretch>
        </p:blipFill>
        <p:spPr>
          <a:xfrm>
            <a:off x="7429500" y="0"/>
            <a:ext cx="4762500" cy="6858000"/>
          </a:xfrm>
          <a:prstGeom prst="rect">
            <a:avLst/>
          </a:prstGeom>
        </p:spPr>
      </p:pic>
      <p:sp>
        <p:nvSpPr>
          <p:cNvPr id="3" name="Title"/>
          <p:cNvSpPr txBox="1"/>
          <p:nvPr/>
        </p:nvSpPr>
        <p:spPr>
          <a:xfrm>
            <a:off x="609600" y="533400"/>
            <a:ext cx="6286500" cy="1047750"/>
          </a:xfrm>
          <a:prstGeom prst="rect">
            <a:avLst/>
          </a:prstGeom>
          <a:noFill/>
        </p:spPr>
        <p:txBody>
          <a:bodyPr wrap="square" lIns="0" tIns="0" rIns="0" bIns="0" anchor="t">
            <a:spAutoFit/>
          </a:bodyPr>
          <a:lstStyle/>
          <a:p>
            <a:pPr algn="l">
              <a:lnSpc>
                <a:spcPct val="104000"/>
              </a:lnSpc>
            </a:pPr>
            <a:r>
              <a:rPr sz="3300" b="0" spc="-82">
                <a:solidFill>
                  <a:srgbClr val="131313"/>
                </a:solidFill>
                <a:latin typeface="Archivo Black"/>
              </a:rPr>
              <a:t>How do you ‘get your foot in the door’?</a:t>
            </a:r>
          </a:p>
        </p:txBody>
      </p:sp>
      <p:grpSp>
        <p:nvGrpSpPr>
          <p:cNvPr id="4" name="Ticket · Get a qualification"/>
          <p:cNvGrpSpPr/>
          <p:nvPr/>
        </p:nvGrpSpPr>
        <p:grpSpPr>
          <a:xfrm rot="21540000">
            <a:off x="609600" y="1485900"/>
            <a:ext cx="3028950" cy="1295400"/>
            <a:chOff x="609600" y="1485900"/>
            <a:chExt cx="3028950" cy="1295400"/>
          </a:xfrm>
        </p:grpSpPr>
        <p:sp>
          <p:nvSpPr>
            <p:cNvPr id="5" name="Card"/>
            <p:cNvSpPr/>
            <p:nvPr/>
          </p:nvSpPr>
          <p:spPr>
            <a:xfrm>
              <a:off x="609600" y="15811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 name="Perforation"/>
            <p:cNvCxnSpPr/>
            <p:nvPr/>
          </p:nvCxnSpPr>
          <p:spPr>
            <a:xfrm>
              <a:off x="3105150" y="16383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7" name="Notch"/>
            <p:cNvSpPr/>
            <p:nvPr/>
          </p:nvSpPr>
          <p:spPr>
            <a:xfrm>
              <a:off x="3009900" y="14859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Notch"/>
            <p:cNvSpPr/>
            <p:nvPr/>
          </p:nvSpPr>
          <p:spPr>
            <a:xfrm>
              <a:off x="3009900" y="25908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Icon · cap"/>
            <p:cNvSpPr/>
            <p:nvPr/>
          </p:nvSpPr>
          <p:spPr>
            <a:xfrm>
              <a:off x="815975" y="1811338"/>
              <a:ext cx="158750" cy="111125"/>
            </a:xfrm>
            <a:custGeom>
              <a:avLst/>
              <a:gdLst/>
              <a:ahLst/>
              <a:cxnLst/>
              <a:rect l="l" t="t" r="r" b="b"/>
              <a:pathLst>
                <a:path w="20" h="14">
                  <a:moveTo>
                    <a:pt x="19" y="6"/>
                  </a:moveTo>
                  <a:lnTo>
                    <a:pt x="20" y="6"/>
                  </a:lnTo>
                  <a:lnTo>
                    <a:pt x="20" y="6"/>
                  </a:lnTo>
                  <a:lnTo>
                    <a:pt x="20" y="5"/>
                  </a:lnTo>
                  <a:lnTo>
                    <a:pt x="20" y="5"/>
                  </a:lnTo>
                  <a:lnTo>
                    <a:pt x="20" y="5"/>
                  </a:lnTo>
                  <a:lnTo>
                    <a:pt x="20" y="5"/>
                  </a:lnTo>
                  <a:lnTo>
                    <a:pt x="20" y="5"/>
                  </a:lnTo>
                  <a:lnTo>
                    <a:pt x="20" y="4"/>
                  </a:lnTo>
                  <a:lnTo>
                    <a:pt x="20" y="4"/>
                  </a:lnTo>
                  <a:lnTo>
                    <a:pt x="19" y="4"/>
                  </a:lnTo>
                  <a:lnTo>
                    <a:pt x="11" y="0"/>
                  </a:lnTo>
                  <a:lnTo>
                    <a:pt x="11" y="0"/>
                  </a:lnTo>
                  <a:lnTo>
                    <a:pt x="11" y="0"/>
                  </a:lnTo>
                  <a:lnTo>
                    <a:pt x="10" y="0"/>
                  </a:lnTo>
                  <a:lnTo>
                    <a:pt x="10" y="0"/>
                  </a:lnTo>
                  <a:lnTo>
                    <a:pt x="10" y="0"/>
                  </a:lnTo>
                  <a:lnTo>
                    <a:pt x="10" y="0"/>
                  </a:lnTo>
                  <a:lnTo>
                    <a:pt x="10" y="0"/>
                  </a:lnTo>
                  <a:lnTo>
                    <a:pt x="9" y="0"/>
                  </a:lnTo>
                  <a:lnTo>
                    <a:pt x="9" y="0"/>
                  </a:lnTo>
                  <a:lnTo>
                    <a:pt x="9" y="0"/>
                  </a:lnTo>
                  <a:lnTo>
                    <a:pt x="1" y="4"/>
                  </a:lnTo>
                  <a:lnTo>
                    <a:pt x="0" y="4"/>
                  </a:lnTo>
                  <a:lnTo>
                    <a:pt x="0" y="4"/>
                  </a:lnTo>
                  <a:lnTo>
                    <a:pt x="0" y="5"/>
                  </a:lnTo>
                  <a:lnTo>
                    <a:pt x="0" y="5"/>
                  </a:lnTo>
                  <a:lnTo>
                    <a:pt x="0" y="5"/>
                  </a:lnTo>
                  <a:lnTo>
                    <a:pt x="0" y="5"/>
                  </a:lnTo>
                  <a:lnTo>
                    <a:pt x="0" y="5"/>
                  </a:lnTo>
                  <a:lnTo>
                    <a:pt x="0" y="6"/>
                  </a:lnTo>
                  <a:lnTo>
                    <a:pt x="0" y="6"/>
                  </a:lnTo>
                  <a:lnTo>
                    <a:pt x="1" y="6"/>
                  </a:lnTo>
                  <a:lnTo>
                    <a:pt x="9" y="10"/>
                  </a:lnTo>
                  <a:lnTo>
                    <a:pt x="9" y="10"/>
                  </a:lnTo>
                  <a:lnTo>
                    <a:pt x="9" y="10"/>
                  </a:lnTo>
                  <a:lnTo>
                    <a:pt x="10" y="10"/>
                  </a:lnTo>
                  <a:lnTo>
                    <a:pt x="10" y="10"/>
                  </a:lnTo>
                  <a:lnTo>
                    <a:pt x="10" y="10"/>
                  </a:lnTo>
                  <a:lnTo>
                    <a:pt x="10" y="10"/>
                  </a:lnTo>
                  <a:lnTo>
                    <a:pt x="10" y="10"/>
                  </a:lnTo>
                  <a:lnTo>
                    <a:pt x="11" y="10"/>
                  </a:lnTo>
                  <a:lnTo>
                    <a:pt x="11" y="10"/>
                  </a:lnTo>
                  <a:lnTo>
                    <a:pt x="11" y="10"/>
                  </a:lnTo>
                  <a:close/>
                  <a:moveTo>
                    <a:pt x="20" y="5"/>
                  </a:moveTo>
                  <a:lnTo>
                    <a:pt x="20" y="11"/>
                  </a:lnTo>
                  <a:moveTo>
                    <a:pt x="4" y="7"/>
                  </a:moveTo>
                  <a:lnTo>
                    <a:pt x="4" y="11"/>
                  </a:lnTo>
                  <a:lnTo>
                    <a:pt x="4" y="12"/>
                  </a:lnTo>
                  <a:lnTo>
                    <a:pt x="5" y="13"/>
                  </a:lnTo>
                  <a:lnTo>
                    <a:pt x="6" y="13"/>
                  </a:lnTo>
                  <a:lnTo>
                    <a:pt x="8" y="14"/>
                  </a:lnTo>
                  <a:lnTo>
                    <a:pt x="10" y="14"/>
                  </a:lnTo>
                  <a:lnTo>
                    <a:pt x="12" y="14"/>
                  </a:lnTo>
                  <a:lnTo>
                    <a:pt x="14" y="13"/>
                  </a:lnTo>
                  <a:lnTo>
                    <a:pt x="15" y="13"/>
                  </a:lnTo>
                  <a:lnTo>
                    <a:pt x="16" y="12"/>
                  </a:lnTo>
                  <a:lnTo>
                    <a:pt x="16" y="11"/>
                  </a:lnTo>
                  <a:lnTo>
                    <a:pt x="16" y="7"/>
                  </a:lnTo>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itle"/>
            <p:cNvSpPr txBox="1"/>
            <p:nvPr/>
          </p:nvSpPr>
          <p:spPr>
            <a:xfrm>
              <a:off x="800100" y="2057400"/>
              <a:ext cx="2171700" cy="17907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GET A QUALIFICATION</a:t>
              </a:r>
            </a:p>
          </p:txBody>
        </p:sp>
        <p:sp>
          <p:nvSpPr>
            <p:cNvPr id="11" name="Sub"/>
            <p:cNvSpPr txBox="1"/>
            <p:nvPr/>
          </p:nvSpPr>
          <p:spPr>
            <a:xfrm>
              <a:off x="800100" y="2312670"/>
              <a:ext cx="2171700" cy="327660"/>
            </a:xfrm>
            <a:prstGeom prst="rect">
              <a:avLst/>
            </a:prstGeom>
            <a:noFill/>
          </p:spPr>
          <p:txBody>
            <a:bodyPr wrap="square" lIns="0" tIns="0" rIns="0" bIns="0" anchor="t">
              <a:spAutoFit/>
            </a:bodyPr>
            <a:lstStyle/>
            <a:p>
              <a:pPr algn="l">
                <a:lnSpc>
                  <a:spcPct val="135000"/>
                </a:lnSpc>
              </a:pPr>
              <a:r>
                <a:rPr sz="900" b="0">
                  <a:solidFill>
                    <a:srgbClr val="565656"/>
                  </a:solidFill>
                  <a:latin typeface="Inter Tight"/>
                </a:rPr>
                <a:t>Apprenticeships, university, a PLC course or a local college.</a:t>
              </a:r>
            </a:p>
          </p:txBody>
        </p:sp>
      </p:grpSp>
      <p:grpSp>
        <p:nvGrpSpPr>
          <p:cNvPr id="12" name="Ticket · ‘Just do it’"/>
          <p:cNvGrpSpPr/>
          <p:nvPr/>
        </p:nvGrpSpPr>
        <p:grpSpPr>
          <a:xfrm rot="60000">
            <a:off x="3790950" y="1485900"/>
            <a:ext cx="3028950" cy="1295400"/>
            <a:chOff x="3790950" y="1485900"/>
            <a:chExt cx="3028950" cy="1295400"/>
          </a:xfrm>
        </p:grpSpPr>
        <p:sp>
          <p:nvSpPr>
            <p:cNvPr id="13" name="Card"/>
            <p:cNvSpPr/>
            <p:nvPr/>
          </p:nvSpPr>
          <p:spPr>
            <a:xfrm>
              <a:off x="3790950" y="15811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6286500" y="16383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6191250" y="14859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6191250" y="25908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camera"/>
            <p:cNvSpPr/>
            <p:nvPr/>
          </p:nvSpPr>
          <p:spPr>
            <a:xfrm>
              <a:off x="3997325" y="1803400"/>
              <a:ext cx="158750" cy="127000"/>
            </a:xfrm>
            <a:custGeom>
              <a:avLst/>
              <a:gdLst/>
              <a:ahLst/>
              <a:cxnLst/>
              <a:rect l="l" t="t" r="r" b="b"/>
              <a:pathLst>
                <a:path w="20" h="16">
                  <a:moveTo>
                    <a:pt x="12" y="0"/>
                  </a:moveTo>
                  <a:lnTo>
                    <a:pt x="12" y="0"/>
                  </a:lnTo>
                  <a:lnTo>
                    <a:pt x="12" y="0"/>
                  </a:lnTo>
                  <a:lnTo>
                    <a:pt x="13" y="0"/>
                  </a:lnTo>
                  <a:lnTo>
                    <a:pt x="13" y="0"/>
                  </a:lnTo>
                  <a:lnTo>
                    <a:pt x="13" y="0"/>
                  </a:lnTo>
                  <a:lnTo>
                    <a:pt x="13" y="0"/>
                  </a:lnTo>
                  <a:lnTo>
                    <a:pt x="13" y="1"/>
                  </a:lnTo>
                  <a:lnTo>
                    <a:pt x="14" y="1"/>
                  </a:lnTo>
                  <a:lnTo>
                    <a:pt x="14" y="1"/>
                  </a:lnTo>
                  <a:lnTo>
                    <a:pt x="14" y="1"/>
                  </a:lnTo>
                  <a:lnTo>
                    <a:pt x="14" y="2"/>
                  </a:lnTo>
                  <a:lnTo>
                    <a:pt x="14" y="2"/>
                  </a:lnTo>
                  <a:lnTo>
                    <a:pt x="14" y="2"/>
                  </a:lnTo>
                  <a:lnTo>
                    <a:pt x="15" y="2"/>
                  </a:lnTo>
                  <a:lnTo>
                    <a:pt x="15" y="3"/>
                  </a:lnTo>
                  <a:lnTo>
                    <a:pt x="15" y="3"/>
                  </a:lnTo>
                  <a:lnTo>
                    <a:pt x="15" y="3"/>
                  </a:lnTo>
                  <a:lnTo>
                    <a:pt x="15" y="3"/>
                  </a:lnTo>
                  <a:lnTo>
                    <a:pt x="16" y="3"/>
                  </a:lnTo>
                  <a:lnTo>
                    <a:pt x="16" y="3"/>
                  </a:lnTo>
                  <a:lnTo>
                    <a:pt x="16" y="3"/>
                  </a:lnTo>
                  <a:lnTo>
                    <a:pt x="18" y="3"/>
                  </a:lnTo>
                  <a:lnTo>
                    <a:pt x="18" y="3"/>
                  </a:lnTo>
                  <a:lnTo>
                    <a:pt x="19" y="3"/>
                  </a:lnTo>
                  <a:lnTo>
                    <a:pt x="19" y="3"/>
                  </a:lnTo>
                  <a:lnTo>
                    <a:pt x="19" y="3"/>
                  </a:lnTo>
                  <a:lnTo>
                    <a:pt x="19" y="4"/>
                  </a:lnTo>
                  <a:lnTo>
                    <a:pt x="20" y="4"/>
                  </a:lnTo>
                  <a:lnTo>
                    <a:pt x="20" y="4"/>
                  </a:lnTo>
                  <a:lnTo>
                    <a:pt x="20" y="4"/>
                  </a:lnTo>
                  <a:lnTo>
                    <a:pt x="20" y="5"/>
                  </a:lnTo>
                  <a:lnTo>
                    <a:pt x="20" y="5"/>
                  </a:lnTo>
                  <a:lnTo>
                    <a:pt x="20" y="14"/>
                  </a:lnTo>
                  <a:lnTo>
                    <a:pt x="20" y="14"/>
                  </a:lnTo>
                  <a:lnTo>
                    <a:pt x="20" y="15"/>
                  </a:lnTo>
                  <a:lnTo>
                    <a:pt x="20" y="15"/>
                  </a:lnTo>
                  <a:lnTo>
                    <a:pt x="20" y="15"/>
                  </a:lnTo>
                  <a:lnTo>
                    <a:pt x="19" y="15"/>
                  </a:lnTo>
                  <a:lnTo>
                    <a:pt x="19" y="16"/>
                  </a:lnTo>
                  <a:lnTo>
                    <a:pt x="19" y="16"/>
                  </a:lnTo>
                  <a:lnTo>
                    <a:pt x="19" y="16"/>
                  </a:lnTo>
                  <a:lnTo>
                    <a:pt x="18" y="16"/>
                  </a:lnTo>
                  <a:lnTo>
                    <a:pt x="18" y="16"/>
                  </a:lnTo>
                  <a:lnTo>
                    <a:pt x="2" y="16"/>
                  </a:lnTo>
                  <a:lnTo>
                    <a:pt x="2" y="16"/>
                  </a:lnTo>
                  <a:lnTo>
                    <a:pt x="1" y="16"/>
                  </a:lnTo>
                  <a:lnTo>
                    <a:pt x="1" y="16"/>
                  </a:lnTo>
                  <a:lnTo>
                    <a:pt x="1" y="16"/>
                  </a:lnTo>
                  <a:lnTo>
                    <a:pt x="1" y="15"/>
                  </a:lnTo>
                  <a:lnTo>
                    <a:pt x="0" y="15"/>
                  </a:lnTo>
                  <a:lnTo>
                    <a:pt x="0" y="15"/>
                  </a:lnTo>
                  <a:lnTo>
                    <a:pt x="0" y="15"/>
                  </a:lnTo>
                  <a:lnTo>
                    <a:pt x="0" y="14"/>
                  </a:lnTo>
                  <a:lnTo>
                    <a:pt x="0" y="14"/>
                  </a:lnTo>
                  <a:lnTo>
                    <a:pt x="0" y="5"/>
                  </a:lnTo>
                  <a:lnTo>
                    <a:pt x="0" y="5"/>
                  </a:lnTo>
                  <a:lnTo>
                    <a:pt x="0" y="4"/>
                  </a:lnTo>
                  <a:lnTo>
                    <a:pt x="0" y="4"/>
                  </a:lnTo>
                  <a:lnTo>
                    <a:pt x="0" y="4"/>
                  </a:lnTo>
                  <a:lnTo>
                    <a:pt x="1" y="4"/>
                  </a:lnTo>
                  <a:lnTo>
                    <a:pt x="1" y="3"/>
                  </a:lnTo>
                  <a:lnTo>
                    <a:pt x="1" y="3"/>
                  </a:lnTo>
                  <a:lnTo>
                    <a:pt x="1" y="3"/>
                  </a:lnTo>
                  <a:lnTo>
                    <a:pt x="2" y="3"/>
                  </a:lnTo>
                  <a:lnTo>
                    <a:pt x="2" y="3"/>
                  </a:lnTo>
                  <a:lnTo>
                    <a:pt x="4" y="3"/>
                  </a:lnTo>
                  <a:lnTo>
                    <a:pt x="4" y="3"/>
                  </a:lnTo>
                  <a:lnTo>
                    <a:pt x="4" y="3"/>
                  </a:lnTo>
                  <a:lnTo>
                    <a:pt x="5" y="3"/>
                  </a:lnTo>
                  <a:lnTo>
                    <a:pt x="5" y="3"/>
                  </a:lnTo>
                  <a:lnTo>
                    <a:pt x="5" y="3"/>
                  </a:lnTo>
                  <a:lnTo>
                    <a:pt x="5" y="3"/>
                  </a:lnTo>
                  <a:lnTo>
                    <a:pt x="5" y="2"/>
                  </a:lnTo>
                  <a:lnTo>
                    <a:pt x="6" y="2"/>
                  </a:lnTo>
                  <a:lnTo>
                    <a:pt x="6" y="2"/>
                  </a:lnTo>
                  <a:lnTo>
                    <a:pt x="6" y="2"/>
                  </a:lnTo>
                  <a:lnTo>
                    <a:pt x="6" y="1"/>
                  </a:lnTo>
                  <a:lnTo>
                    <a:pt x="6" y="1"/>
                  </a:lnTo>
                  <a:lnTo>
                    <a:pt x="6" y="1"/>
                  </a:lnTo>
                  <a:lnTo>
                    <a:pt x="7" y="1"/>
                  </a:lnTo>
                  <a:lnTo>
                    <a:pt x="7" y="0"/>
                  </a:lnTo>
                  <a:lnTo>
                    <a:pt x="7" y="0"/>
                  </a:lnTo>
                  <a:lnTo>
                    <a:pt x="7" y="0"/>
                  </a:lnTo>
                  <a:lnTo>
                    <a:pt x="7" y="0"/>
                  </a:lnTo>
                  <a:lnTo>
                    <a:pt x="8" y="0"/>
                  </a:lnTo>
                  <a:lnTo>
                    <a:pt x="8" y="0"/>
                  </a:lnTo>
                  <a:lnTo>
                    <a:pt x="8" y="0"/>
                  </a:lnTo>
                  <a:close/>
                  <a:moveTo>
                    <a:pt x="13" y="9"/>
                  </a:moveTo>
                  <a:lnTo>
                    <a:pt x="13" y="10"/>
                  </a:lnTo>
                  <a:lnTo>
                    <a:pt x="13" y="10"/>
                  </a:lnTo>
                  <a:lnTo>
                    <a:pt x="12" y="11"/>
                  </a:lnTo>
                  <a:lnTo>
                    <a:pt x="12" y="11"/>
                  </a:lnTo>
                  <a:lnTo>
                    <a:pt x="11" y="12"/>
                  </a:lnTo>
                  <a:lnTo>
                    <a:pt x="11" y="12"/>
                  </a:lnTo>
                  <a:lnTo>
                    <a:pt x="10" y="12"/>
                  </a:lnTo>
                  <a:lnTo>
                    <a:pt x="9" y="12"/>
                  </a:lnTo>
                  <a:lnTo>
                    <a:pt x="9" y="12"/>
                  </a:lnTo>
                  <a:lnTo>
                    <a:pt x="8" y="11"/>
                  </a:lnTo>
                  <a:lnTo>
                    <a:pt x="8" y="11"/>
                  </a:lnTo>
                  <a:lnTo>
                    <a:pt x="7" y="10"/>
                  </a:lnTo>
                  <a:lnTo>
                    <a:pt x="7" y="10"/>
                  </a:lnTo>
                  <a:lnTo>
                    <a:pt x="7" y="9"/>
                  </a:lnTo>
                  <a:lnTo>
                    <a:pt x="7" y="8"/>
                  </a:lnTo>
                  <a:lnTo>
                    <a:pt x="7" y="8"/>
                  </a:lnTo>
                  <a:lnTo>
                    <a:pt x="8" y="7"/>
                  </a:lnTo>
                  <a:lnTo>
                    <a:pt x="8" y="7"/>
                  </a:lnTo>
                  <a:lnTo>
                    <a:pt x="9" y="6"/>
                  </a:lnTo>
                  <a:lnTo>
                    <a:pt x="9" y="6"/>
                  </a:lnTo>
                  <a:lnTo>
                    <a:pt x="10" y="6"/>
                  </a:lnTo>
                  <a:lnTo>
                    <a:pt x="11" y="6"/>
                  </a:lnTo>
                  <a:lnTo>
                    <a:pt x="11" y="6"/>
                  </a:lnTo>
                  <a:lnTo>
                    <a:pt x="12" y="7"/>
                  </a:lnTo>
                  <a:lnTo>
                    <a:pt x="12" y="7"/>
                  </a:lnTo>
                  <a:lnTo>
                    <a:pt x="13" y="8"/>
                  </a:lnTo>
                  <a:lnTo>
                    <a:pt x="13" y="8"/>
                  </a:lnTo>
                  <a:close/>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981450" y="2057400"/>
              <a:ext cx="2171700" cy="17907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‘JUST DO IT’</a:t>
              </a:r>
            </a:p>
          </p:txBody>
        </p:sp>
        <p:sp>
          <p:nvSpPr>
            <p:cNvPr id="19" name="Sub"/>
            <p:cNvSpPr txBox="1"/>
            <p:nvPr/>
          </p:nvSpPr>
          <p:spPr>
            <a:xfrm>
              <a:off x="3981450" y="2312670"/>
              <a:ext cx="2171700" cy="173355"/>
            </a:xfrm>
            <a:prstGeom prst="rect">
              <a:avLst/>
            </a:prstGeom>
            <a:noFill/>
          </p:spPr>
          <p:txBody>
            <a:bodyPr wrap="square" lIns="0" tIns="0" rIns="0" bIns="0" anchor="t">
              <a:spAutoFit/>
            </a:bodyPr>
            <a:lstStyle/>
            <a:p>
              <a:pPr algn="l">
                <a:lnSpc>
                  <a:spcPct val="135000"/>
                </a:lnSpc>
              </a:pPr>
              <a:r>
                <a:rPr sz="900" b="0">
                  <a:solidFill>
                    <a:srgbClr val="565656"/>
                  </a:solidFill>
                  <a:latin typeface="Inter Tight"/>
                </a:rPr>
                <a:t>Make things with your friends.</a:t>
              </a:r>
            </a:p>
          </p:txBody>
        </p:sp>
      </p:grpSp>
      <p:grpSp>
        <p:nvGrpSpPr>
          <p:cNvPr id="20" name="Ticket · Go to festivals"/>
          <p:cNvGrpSpPr/>
          <p:nvPr/>
        </p:nvGrpSpPr>
        <p:grpSpPr>
          <a:xfrm rot="21570000">
            <a:off x="609600" y="2705100"/>
            <a:ext cx="3028950" cy="1295400"/>
            <a:chOff x="609600" y="2705100"/>
            <a:chExt cx="3028950" cy="1295400"/>
          </a:xfrm>
        </p:grpSpPr>
        <p:sp>
          <p:nvSpPr>
            <p:cNvPr id="21" name="Card"/>
            <p:cNvSpPr/>
            <p:nvPr/>
          </p:nvSpPr>
          <p:spPr>
            <a:xfrm>
              <a:off x="609600" y="28003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2" name="Perforation"/>
            <p:cNvCxnSpPr/>
            <p:nvPr/>
          </p:nvCxnSpPr>
          <p:spPr>
            <a:xfrm>
              <a:off x="3105150" y="28575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3" name="Notch"/>
            <p:cNvSpPr/>
            <p:nvPr/>
          </p:nvSpPr>
          <p:spPr>
            <a:xfrm>
              <a:off x="3009900" y="27051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Notch"/>
            <p:cNvSpPr/>
            <p:nvPr/>
          </p:nvSpPr>
          <p:spPr>
            <a:xfrm>
              <a:off x="3009900" y="38100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Icon · ticket"/>
            <p:cNvSpPr/>
            <p:nvPr/>
          </p:nvSpPr>
          <p:spPr>
            <a:xfrm>
              <a:off x="815975" y="3030538"/>
              <a:ext cx="158750" cy="111125"/>
            </a:xfrm>
            <a:custGeom>
              <a:avLst/>
              <a:gdLst/>
              <a:ahLst/>
              <a:cxnLst/>
              <a:rect l="l" t="t" r="r" b="b"/>
              <a:pathLst>
                <a:path w="20" h="14">
                  <a:moveTo>
                    <a:pt x="0" y="4"/>
                  </a:moveTo>
                  <a:lnTo>
                    <a:pt x="1" y="4"/>
                  </a:lnTo>
                  <a:lnTo>
                    <a:pt x="2" y="5"/>
                  </a:lnTo>
                  <a:lnTo>
                    <a:pt x="2" y="5"/>
                  </a:lnTo>
                  <a:lnTo>
                    <a:pt x="3" y="6"/>
                  </a:lnTo>
                  <a:lnTo>
                    <a:pt x="3" y="7"/>
                  </a:lnTo>
                  <a:lnTo>
                    <a:pt x="3" y="8"/>
                  </a:lnTo>
                  <a:lnTo>
                    <a:pt x="2" y="9"/>
                  </a:lnTo>
                  <a:lnTo>
                    <a:pt x="2" y="9"/>
                  </a:lnTo>
                  <a:lnTo>
                    <a:pt x="1" y="10"/>
                  </a:lnTo>
                  <a:lnTo>
                    <a:pt x="0" y="10"/>
                  </a:lnTo>
                  <a:lnTo>
                    <a:pt x="0" y="12"/>
                  </a:lnTo>
                  <a:lnTo>
                    <a:pt x="0" y="12"/>
                  </a:lnTo>
                  <a:lnTo>
                    <a:pt x="0" y="13"/>
                  </a:lnTo>
                  <a:lnTo>
                    <a:pt x="0" y="13"/>
                  </a:lnTo>
                  <a:lnTo>
                    <a:pt x="0" y="13"/>
                  </a:lnTo>
                  <a:lnTo>
                    <a:pt x="1" y="13"/>
                  </a:lnTo>
                  <a:lnTo>
                    <a:pt x="1" y="14"/>
                  </a:lnTo>
                  <a:lnTo>
                    <a:pt x="1" y="14"/>
                  </a:lnTo>
                  <a:lnTo>
                    <a:pt x="1" y="14"/>
                  </a:lnTo>
                  <a:lnTo>
                    <a:pt x="2" y="14"/>
                  </a:lnTo>
                  <a:lnTo>
                    <a:pt x="2" y="14"/>
                  </a:lnTo>
                  <a:lnTo>
                    <a:pt x="18" y="14"/>
                  </a:lnTo>
                  <a:lnTo>
                    <a:pt x="18" y="14"/>
                  </a:lnTo>
                  <a:lnTo>
                    <a:pt x="19" y="14"/>
                  </a:lnTo>
                  <a:lnTo>
                    <a:pt x="19" y="14"/>
                  </a:lnTo>
                  <a:lnTo>
                    <a:pt x="19" y="14"/>
                  </a:lnTo>
                  <a:lnTo>
                    <a:pt x="19" y="13"/>
                  </a:lnTo>
                  <a:lnTo>
                    <a:pt x="20" y="13"/>
                  </a:lnTo>
                  <a:lnTo>
                    <a:pt x="20" y="13"/>
                  </a:lnTo>
                  <a:lnTo>
                    <a:pt x="20" y="13"/>
                  </a:lnTo>
                  <a:lnTo>
                    <a:pt x="20" y="12"/>
                  </a:lnTo>
                  <a:lnTo>
                    <a:pt x="20" y="12"/>
                  </a:lnTo>
                  <a:lnTo>
                    <a:pt x="20" y="10"/>
                  </a:lnTo>
                  <a:lnTo>
                    <a:pt x="19" y="10"/>
                  </a:lnTo>
                  <a:lnTo>
                    <a:pt x="18" y="9"/>
                  </a:lnTo>
                  <a:lnTo>
                    <a:pt x="18" y="9"/>
                  </a:lnTo>
                  <a:lnTo>
                    <a:pt x="17" y="8"/>
                  </a:lnTo>
                  <a:lnTo>
                    <a:pt x="17" y="7"/>
                  </a:lnTo>
                  <a:lnTo>
                    <a:pt x="17" y="6"/>
                  </a:lnTo>
                  <a:lnTo>
                    <a:pt x="18" y="5"/>
                  </a:lnTo>
                  <a:lnTo>
                    <a:pt x="18" y="5"/>
                  </a:lnTo>
                  <a:lnTo>
                    <a:pt x="19" y="4"/>
                  </a:lnTo>
                  <a:lnTo>
                    <a:pt x="20" y="4"/>
                  </a:lnTo>
                  <a:lnTo>
                    <a:pt x="20" y="2"/>
                  </a:lnTo>
                  <a:lnTo>
                    <a:pt x="20" y="2"/>
                  </a:lnTo>
                  <a:lnTo>
                    <a:pt x="20" y="1"/>
                  </a:lnTo>
                  <a:lnTo>
                    <a:pt x="20" y="1"/>
                  </a:lnTo>
                  <a:lnTo>
                    <a:pt x="20" y="1"/>
                  </a:lnTo>
                  <a:lnTo>
                    <a:pt x="19" y="1"/>
                  </a:lnTo>
                  <a:lnTo>
                    <a:pt x="19" y="0"/>
                  </a:lnTo>
                  <a:lnTo>
                    <a:pt x="19" y="0"/>
                  </a:lnTo>
                  <a:lnTo>
                    <a:pt x="19" y="0"/>
                  </a:lnTo>
                  <a:lnTo>
                    <a:pt x="18" y="0"/>
                  </a:lnTo>
                  <a:lnTo>
                    <a:pt x="18" y="0"/>
                  </a:lnTo>
                  <a:lnTo>
                    <a:pt x="2" y="0"/>
                  </a:lnTo>
                  <a:lnTo>
                    <a:pt x="2" y="0"/>
                  </a:lnTo>
                  <a:lnTo>
                    <a:pt x="1" y="0"/>
                  </a:lnTo>
                  <a:lnTo>
                    <a:pt x="1" y="0"/>
                  </a:lnTo>
                  <a:lnTo>
                    <a:pt x="1" y="0"/>
                  </a:lnTo>
                  <a:lnTo>
                    <a:pt x="1" y="1"/>
                  </a:lnTo>
                  <a:lnTo>
                    <a:pt x="0" y="1"/>
                  </a:lnTo>
                  <a:lnTo>
                    <a:pt x="0" y="1"/>
                  </a:lnTo>
                  <a:lnTo>
                    <a:pt x="0" y="1"/>
                  </a:lnTo>
                  <a:lnTo>
                    <a:pt x="0" y="2"/>
                  </a:lnTo>
                  <a:lnTo>
                    <a:pt x="0" y="2"/>
                  </a:lnTo>
                  <a:close/>
                  <a:moveTo>
                    <a:pt x="11" y="0"/>
                  </a:moveTo>
                  <a:lnTo>
                    <a:pt x="11" y="2"/>
                  </a:lnTo>
                  <a:moveTo>
                    <a:pt x="11" y="12"/>
                  </a:moveTo>
                  <a:lnTo>
                    <a:pt x="11" y="14"/>
                  </a:lnTo>
                  <a:moveTo>
                    <a:pt x="11" y="6"/>
                  </a:moveTo>
                  <a:lnTo>
                    <a:pt x="11" y="8"/>
                  </a:lnTo>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itle"/>
            <p:cNvSpPr txBox="1"/>
            <p:nvPr/>
          </p:nvSpPr>
          <p:spPr>
            <a:xfrm>
              <a:off x="800100" y="3276600"/>
              <a:ext cx="2171700" cy="17907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GO TO FESTIVALS</a:t>
              </a:r>
            </a:p>
          </p:txBody>
        </p:sp>
        <p:sp>
          <p:nvSpPr>
            <p:cNvPr id="27" name="Sub"/>
            <p:cNvSpPr txBox="1"/>
            <p:nvPr/>
          </p:nvSpPr>
          <p:spPr>
            <a:xfrm>
              <a:off x="800100" y="3531870"/>
              <a:ext cx="2171700" cy="173355"/>
            </a:xfrm>
            <a:prstGeom prst="rect">
              <a:avLst/>
            </a:prstGeom>
            <a:noFill/>
          </p:spPr>
          <p:txBody>
            <a:bodyPr wrap="square" lIns="0" tIns="0" rIns="0" bIns="0" anchor="t">
              <a:spAutoFit/>
            </a:bodyPr>
            <a:lstStyle/>
            <a:p>
              <a:pPr algn="l">
                <a:lnSpc>
                  <a:spcPct val="135000"/>
                </a:lnSpc>
              </a:pPr>
              <a:r>
                <a:rPr sz="900" b="0">
                  <a:solidFill>
                    <a:srgbClr val="565656"/>
                  </a:solidFill>
                  <a:latin typeface="Inter Tight"/>
                </a:rPr>
                <a:t>Local or regional film festivals.</a:t>
              </a:r>
            </a:p>
          </p:txBody>
        </p:sp>
      </p:grpSp>
      <p:grpSp>
        <p:nvGrpSpPr>
          <p:cNvPr id="28" name="Ticket · Develop skills"/>
          <p:cNvGrpSpPr/>
          <p:nvPr/>
        </p:nvGrpSpPr>
        <p:grpSpPr>
          <a:xfrm rot="90000">
            <a:off x="3790950" y="2705100"/>
            <a:ext cx="3028950" cy="1295400"/>
            <a:chOff x="3790950" y="2705100"/>
            <a:chExt cx="3028950" cy="1295400"/>
          </a:xfrm>
        </p:grpSpPr>
        <p:sp>
          <p:nvSpPr>
            <p:cNvPr id="29" name="Card"/>
            <p:cNvSpPr/>
            <p:nvPr/>
          </p:nvSpPr>
          <p:spPr>
            <a:xfrm>
              <a:off x="3790950" y="28003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0" name="Perforation"/>
            <p:cNvCxnSpPr/>
            <p:nvPr/>
          </p:nvCxnSpPr>
          <p:spPr>
            <a:xfrm>
              <a:off x="6286500" y="28575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1" name="Notch"/>
            <p:cNvSpPr/>
            <p:nvPr/>
          </p:nvSpPr>
          <p:spPr>
            <a:xfrm>
              <a:off x="6191250" y="27051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Notch"/>
            <p:cNvSpPr/>
            <p:nvPr/>
          </p:nvSpPr>
          <p:spPr>
            <a:xfrm>
              <a:off x="6191250" y="38100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Icon · trend"/>
            <p:cNvSpPr/>
            <p:nvPr/>
          </p:nvSpPr>
          <p:spPr>
            <a:xfrm>
              <a:off x="3997325" y="3046412"/>
              <a:ext cx="158750" cy="79375"/>
            </a:xfrm>
            <a:custGeom>
              <a:avLst/>
              <a:gdLst/>
              <a:ahLst/>
              <a:cxnLst/>
              <a:rect l="l" t="t" r="r" b="b"/>
              <a:pathLst>
                <a:path w="20" h="10">
                  <a:moveTo>
                    <a:pt x="14" y="0"/>
                  </a:moveTo>
                  <a:lnTo>
                    <a:pt x="20" y="0"/>
                  </a:lnTo>
                  <a:lnTo>
                    <a:pt x="20" y="6"/>
                  </a:lnTo>
                  <a:moveTo>
                    <a:pt x="20" y="0"/>
                  </a:moveTo>
                  <a:lnTo>
                    <a:pt x="12" y="9"/>
                  </a:lnTo>
                  <a:lnTo>
                    <a:pt x="6" y="3"/>
                  </a:lnTo>
                  <a:lnTo>
                    <a:pt x="0" y="10"/>
                  </a:lnTo>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itle"/>
            <p:cNvSpPr txBox="1"/>
            <p:nvPr/>
          </p:nvSpPr>
          <p:spPr>
            <a:xfrm>
              <a:off x="3981450" y="3276600"/>
              <a:ext cx="2171700" cy="17907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DEVELOP SKILLS</a:t>
              </a:r>
            </a:p>
          </p:txBody>
        </p:sp>
      </p:grpSp>
      <p:grpSp>
        <p:nvGrpSpPr>
          <p:cNvPr id="35" name="Ticket · Work experience"/>
          <p:cNvGrpSpPr/>
          <p:nvPr/>
        </p:nvGrpSpPr>
        <p:grpSpPr>
          <a:xfrm rot="60000">
            <a:off x="609600" y="3924300"/>
            <a:ext cx="3028950" cy="1295400"/>
            <a:chOff x="609600" y="3924300"/>
            <a:chExt cx="3028950" cy="1295400"/>
          </a:xfrm>
        </p:grpSpPr>
        <p:sp>
          <p:nvSpPr>
            <p:cNvPr id="36" name="Card"/>
            <p:cNvSpPr/>
            <p:nvPr/>
          </p:nvSpPr>
          <p:spPr>
            <a:xfrm>
              <a:off x="609600" y="40195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7" name="Perforation"/>
            <p:cNvCxnSpPr/>
            <p:nvPr/>
          </p:nvCxnSpPr>
          <p:spPr>
            <a:xfrm>
              <a:off x="3105150" y="40767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8" name="Notch"/>
            <p:cNvSpPr/>
            <p:nvPr/>
          </p:nvSpPr>
          <p:spPr>
            <a:xfrm>
              <a:off x="3009900" y="39243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Notch"/>
            <p:cNvSpPr/>
            <p:nvPr/>
          </p:nvSpPr>
          <p:spPr>
            <a:xfrm>
              <a:off x="3009900" y="50292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Icon · briefcase"/>
            <p:cNvSpPr/>
            <p:nvPr/>
          </p:nvSpPr>
          <p:spPr>
            <a:xfrm>
              <a:off x="815975" y="4225925"/>
              <a:ext cx="158750" cy="142875"/>
            </a:xfrm>
            <a:custGeom>
              <a:avLst/>
              <a:gdLst/>
              <a:ahLst/>
              <a:cxnLst/>
              <a:rect l="l" t="t" r="r" b="b"/>
              <a:pathLst>
                <a:path w="20" h="18">
                  <a:moveTo>
                    <a:pt x="14" y="18"/>
                  </a:moveTo>
                  <a:lnTo>
                    <a:pt x="14" y="2"/>
                  </a:lnTo>
                  <a:lnTo>
                    <a:pt x="14" y="2"/>
                  </a:lnTo>
                  <a:lnTo>
                    <a:pt x="14" y="1"/>
                  </a:lnTo>
                  <a:lnTo>
                    <a:pt x="14" y="1"/>
                  </a:lnTo>
                  <a:lnTo>
                    <a:pt x="14" y="1"/>
                  </a:lnTo>
                  <a:lnTo>
                    <a:pt x="13" y="1"/>
                  </a:lnTo>
                  <a:lnTo>
                    <a:pt x="13" y="0"/>
                  </a:lnTo>
                  <a:lnTo>
                    <a:pt x="13" y="0"/>
                  </a:lnTo>
                  <a:lnTo>
                    <a:pt x="13" y="0"/>
                  </a:lnTo>
                  <a:lnTo>
                    <a:pt x="12" y="0"/>
                  </a:lnTo>
                  <a:lnTo>
                    <a:pt x="12" y="0"/>
                  </a:lnTo>
                  <a:lnTo>
                    <a:pt x="8" y="0"/>
                  </a:lnTo>
                  <a:lnTo>
                    <a:pt x="8" y="0"/>
                  </a:lnTo>
                  <a:lnTo>
                    <a:pt x="7" y="0"/>
                  </a:lnTo>
                  <a:lnTo>
                    <a:pt x="7" y="0"/>
                  </a:lnTo>
                  <a:lnTo>
                    <a:pt x="7" y="0"/>
                  </a:lnTo>
                  <a:lnTo>
                    <a:pt x="7" y="1"/>
                  </a:lnTo>
                  <a:lnTo>
                    <a:pt x="6" y="1"/>
                  </a:lnTo>
                  <a:lnTo>
                    <a:pt x="6" y="1"/>
                  </a:lnTo>
                  <a:lnTo>
                    <a:pt x="6" y="1"/>
                  </a:lnTo>
                  <a:lnTo>
                    <a:pt x="6" y="2"/>
                  </a:lnTo>
                  <a:lnTo>
                    <a:pt x="6" y="2"/>
                  </a:lnTo>
                  <a:lnTo>
                    <a:pt x="6" y="18"/>
                  </a:lnTo>
                  <a:moveTo>
                    <a:pt x="18" y="4"/>
                  </a:moveTo>
                  <a:lnTo>
                    <a:pt x="19" y="4"/>
                  </a:lnTo>
                  <a:lnTo>
                    <a:pt x="19" y="4"/>
                  </a:lnTo>
                  <a:lnTo>
                    <a:pt x="19" y="5"/>
                  </a:lnTo>
                  <a:lnTo>
                    <a:pt x="20" y="5"/>
                  </a:lnTo>
                  <a:lnTo>
                    <a:pt x="20" y="5"/>
                  </a:lnTo>
                  <a:lnTo>
                    <a:pt x="20" y="6"/>
                  </a:lnTo>
                  <a:lnTo>
                    <a:pt x="20" y="16"/>
                  </a:lnTo>
                  <a:lnTo>
                    <a:pt x="20" y="17"/>
                  </a:lnTo>
                  <a:lnTo>
                    <a:pt x="20" y="17"/>
                  </a:lnTo>
                  <a:lnTo>
                    <a:pt x="19" y="17"/>
                  </a:lnTo>
                  <a:lnTo>
                    <a:pt x="19" y="18"/>
                  </a:lnTo>
                  <a:lnTo>
                    <a:pt x="19" y="18"/>
                  </a:lnTo>
                  <a:lnTo>
                    <a:pt x="18" y="18"/>
                  </a:lnTo>
                  <a:lnTo>
                    <a:pt x="2" y="18"/>
                  </a:lnTo>
                  <a:lnTo>
                    <a:pt x="1" y="18"/>
                  </a:lnTo>
                  <a:lnTo>
                    <a:pt x="1" y="18"/>
                  </a:lnTo>
                  <a:lnTo>
                    <a:pt x="1" y="17"/>
                  </a:lnTo>
                  <a:lnTo>
                    <a:pt x="0" y="17"/>
                  </a:lnTo>
                  <a:lnTo>
                    <a:pt x="0" y="17"/>
                  </a:lnTo>
                  <a:lnTo>
                    <a:pt x="0" y="16"/>
                  </a:lnTo>
                  <a:lnTo>
                    <a:pt x="0" y="6"/>
                  </a:lnTo>
                  <a:lnTo>
                    <a:pt x="0" y="5"/>
                  </a:lnTo>
                  <a:lnTo>
                    <a:pt x="0" y="5"/>
                  </a:lnTo>
                  <a:lnTo>
                    <a:pt x="1" y="5"/>
                  </a:lnTo>
                  <a:lnTo>
                    <a:pt x="1" y="4"/>
                  </a:lnTo>
                  <a:lnTo>
                    <a:pt x="1" y="4"/>
                  </a:lnTo>
                  <a:lnTo>
                    <a:pt x="2" y="4"/>
                  </a:lnTo>
                  <a:close/>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itle"/>
            <p:cNvSpPr txBox="1"/>
            <p:nvPr/>
          </p:nvSpPr>
          <p:spPr>
            <a:xfrm>
              <a:off x="800100" y="4495800"/>
              <a:ext cx="2171700" cy="17907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WORK EXPERIENCE</a:t>
              </a:r>
            </a:p>
          </p:txBody>
        </p:sp>
      </p:grpSp>
      <p:grpSp>
        <p:nvGrpSpPr>
          <p:cNvPr id="42" name="Ticket · National Talent Academies"/>
          <p:cNvGrpSpPr/>
          <p:nvPr/>
        </p:nvGrpSpPr>
        <p:grpSpPr>
          <a:xfrm rot="21510000">
            <a:off x="3790950" y="3924300"/>
            <a:ext cx="3028950" cy="1314450"/>
            <a:chOff x="3790950" y="3924300"/>
            <a:chExt cx="3028950" cy="1314450"/>
          </a:xfrm>
        </p:grpSpPr>
        <p:sp>
          <p:nvSpPr>
            <p:cNvPr id="43" name="Card"/>
            <p:cNvSpPr/>
            <p:nvPr/>
          </p:nvSpPr>
          <p:spPr>
            <a:xfrm>
              <a:off x="3790950" y="40195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4" name="Perforation"/>
            <p:cNvCxnSpPr/>
            <p:nvPr/>
          </p:nvCxnSpPr>
          <p:spPr>
            <a:xfrm>
              <a:off x="6286500" y="40767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45" name="Notch"/>
            <p:cNvSpPr/>
            <p:nvPr/>
          </p:nvSpPr>
          <p:spPr>
            <a:xfrm>
              <a:off x="6191250" y="39243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Notch"/>
            <p:cNvSpPr/>
            <p:nvPr/>
          </p:nvSpPr>
          <p:spPr>
            <a:xfrm>
              <a:off x="6191250" y="50292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Icon · landmark"/>
            <p:cNvSpPr/>
            <p:nvPr/>
          </p:nvSpPr>
          <p:spPr>
            <a:xfrm>
              <a:off x="4005262" y="4225925"/>
              <a:ext cx="142875" cy="158750"/>
            </a:xfrm>
            <a:custGeom>
              <a:avLst/>
              <a:gdLst/>
              <a:ahLst/>
              <a:cxnLst/>
              <a:rect l="l" t="t" r="r" b="b"/>
              <a:pathLst>
                <a:path w="18" h="20">
                  <a:moveTo>
                    <a:pt x="7" y="16"/>
                  </a:moveTo>
                  <a:lnTo>
                    <a:pt x="7" y="9"/>
                  </a:lnTo>
                  <a:moveTo>
                    <a:pt x="8" y="0"/>
                  </a:moveTo>
                  <a:lnTo>
                    <a:pt x="8" y="0"/>
                  </a:lnTo>
                  <a:lnTo>
                    <a:pt x="8" y="0"/>
                  </a:lnTo>
                  <a:lnTo>
                    <a:pt x="9" y="0"/>
                  </a:lnTo>
                  <a:lnTo>
                    <a:pt x="9" y="0"/>
                  </a:lnTo>
                  <a:lnTo>
                    <a:pt x="9" y="0"/>
                  </a:lnTo>
                  <a:lnTo>
                    <a:pt x="9" y="0"/>
                  </a:lnTo>
                  <a:lnTo>
                    <a:pt x="9" y="0"/>
                  </a:lnTo>
                  <a:lnTo>
                    <a:pt x="10" y="0"/>
                  </a:lnTo>
                  <a:lnTo>
                    <a:pt x="10" y="0"/>
                  </a:lnTo>
                  <a:lnTo>
                    <a:pt x="10" y="0"/>
                  </a:lnTo>
                  <a:lnTo>
                    <a:pt x="18" y="4"/>
                  </a:lnTo>
                  <a:lnTo>
                    <a:pt x="18" y="4"/>
                  </a:lnTo>
                  <a:lnTo>
                    <a:pt x="18" y="4"/>
                  </a:lnTo>
                  <a:lnTo>
                    <a:pt x="18" y="4"/>
                  </a:lnTo>
                  <a:lnTo>
                    <a:pt x="18" y="4"/>
                  </a:lnTo>
                  <a:lnTo>
                    <a:pt x="18" y="5"/>
                  </a:lnTo>
                  <a:lnTo>
                    <a:pt x="18" y="5"/>
                  </a:lnTo>
                  <a:lnTo>
                    <a:pt x="18" y="5"/>
                  </a:lnTo>
                  <a:lnTo>
                    <a:pt x="18" y="5"/>
                  </a:lnTo>
                  <a:lnTo>
                    <a:pt x="18" y="5"/>
                  </a:lnTo>
                  <a:lnTo>
                    <a:pt x="18" y="5"/>
                  </a:lnTo>
                  <a:lnTo>
                    <a:pt x="1" y="5"/>
                  </a:lnTo>
                  <a:lnTo>
                    <a:pt x="0" y="5"/>
                  </a:lnTo>
                  <a:lnTo>
                    <a:pt x="0" y="5"/>
                  </a:lnTo>
                  <a:lnTo>
                    <a:pt x="0" y="5"/>
                  </a:lnTo>
                  <a:lnTo>
                    <a:pt x="0" y="5"/>
                  </a:lnTo>
                  <a:lnTo>
                    <a:pt x="0" y="5"/>
                  </a:lnTo>
                  <a:lnTo>
                    <a:pt x="0" y="4"/>
                  </a:lnTo>
                  <a:lnTo>
                    <a:pt x="0" y="4"/>
                  </a:lnTo>
                  <a:lnTo>
                    <a:pt x="0" y="4"/>
                  </a:lnTo>
                  <a:lnTo>
                    <a:pt x="0" y="4"/>
                  </a:lnTo>
                  <a:lnTo>
                    <a:pt x="0" y="4"/>
                  </a:lnTo>
                  <a:close/>
                  <a:moveTo>
                    <a:pt x="11" y="16"/>
                  </a:moveTo>
                  <a:lnTo>
                    <a:pt x="11" y="9"/>
                  </a:lnTo>
                  <a:moveTo>
                    <a:pt x="15" y="16"/>
                  </a:moveTo>
                  <a:lnTo>
                    <a:pt x="15" y="9"/>
                  </a:lnTo>
                  <a:moveTo>
                    <a:pt x="0" y="20"/>
                  </a:moveTo>
                  <a:lnTo>
                    <a:pt x="18" y="20"/>
                  </a:lnTo>
                  <a:moveTo>
                    <a:pt x="3" y="16"/>
                  </a:moveTo>
                  <a:lnTo>
                    <a:pt x="3" y="9"/>
                  </a:lnTo>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itle"/>
            <p:cNvSpPr txBox="1"/>
            <p:nvPr/>
          </p:nvSpPr>
          <p:spPr>
            <a:xfrm>
              <a:off x="3981450" y="4495800"/>
              <a:ext cx="2171700" cy="33909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NATIONAL TALENT ACADEMIES</a:t>
              </a:r>
            </a:p>
          </p:txBody>
        </p:sp>
        <p:sp>
          <p:nvSpPr>
            <p:cNvPr id="49" name="Sub"/>
            <p:cNvSpPr txBox="1"/>
            <p:nvPr/>
          </p:nvSpPr>
          <p:spPr>
            <a:xfrm>
              <a:off x="3981450" y="4911090"/>
              <a:ext cx="2171700" cy="327660"/>
            </a:xfrm>
            <a:prstGeom prst="rect">
              <a:avLst/>
            </a:prstGeom>
            <a:noFill/>
          </p:spPr>
          <p:txBody>
            <a:bodyPr wrap="square" lIns="0" tIns="0" rIns="0" bIns="0" anchor="t">
              <a:spAutoFit/>
            </a:bodyPr>
            <a:lstStyle/>
            <a:p>
              <a:pPr algn="l">
                <a:lnSpc>
                  <a:spcPct val="135000"/>
                </a:lnSpc>
              </a:pPr>
              <a:r>
                <a:rPr sz="900" b="0">
                  <a:solidFill>
                    <a:srgbClr val="565656"/>
                  </a:solidFill>
                  <a:latin typeface="Inter Tight"/>
                </a:rPr>
                <a:t>See what Screen Ireland’s academies offer.</a:t>
              </a:r>
            </a:p>
          </p:txBody>
        </p:sp>
      </p:grpSp>
      <p:grpSp>
        <p:nvGrpSpPr>
          <p:cNvPr id="50" name="Ticket · Build a network"/>
          <p:cNvGrpSpPr/>
          <p:nvPr/>
        </p:nvGrpSpPr>
        <p:grpSpPr>
          <a:xfrm rot="30000">
            <a:off x="609600" y="5143500"/>
            <a:ext cx="3028950" cy="1295400"/>
            <a:chOff x="609600" y="5143500"/>
            <a:chExt cx="3028950" cy="1295400"/>
          </a:xfrm>
        </p:grpSpPr>
        <p:sp>
          <p:nvSpPr>
            <p:cNvPr id="51" name="Card"/>
            <p:cNvSpPr/>
            <p:nvPr/>
          </p:nvSpPr>
          <p:spPr>
            <a:xfrm>
              <a:off x="609600" y="52387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2" name="Perforation"/>
            <p:cNvCxnSpPr/>
            <p:nvPr/>
          </p:nvCxnSpPr>
          <p:spPr>
            <a:xfrm>
              <a:off x="3105150" y="52959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53" name="Notch"/>
            <p:cNvSpPr/>
            <p:nvPr/>
          </p:nvSpPr>
          <p:spPr>
            <a:xfrm>
              <a:off x="3009900" y="51435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Notch"/>
            <p:cNvSpPr/>
            <p:nvPr/>
          </p:nvSpPr>
          <p:spPr>
            <a:xfrm>
              <a:off x="3009900" y="62484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Icon · users"/>
            <p:cNvSpPr/>
            <p:nvPr/>
          </p:nvSpPr>
          <p:spPr>
            <a:xfrm>
              <a:off x="815975" y="5453062"/>
              <a:ext cx="158750" cy="142875"/>
            </a:xfrm>
            <a:custGeom>
              <a:avLst/>
              <a:gdLst/>
              <a:ahLst/>
              <a:cxnLst/>
              <a:rect l="l" t="t" r="r" b="b"/>
              <a:pathLst>
                <a:path w="20" h="18">
                  <a:moveTo>
                    <a:pt x="14" y="18"/>
                  </a:moveTo>
                  <a:lnTo>
                    <a:pt x="14" y="16"/>
                  </a:lnTo>
                  <a:lnTo>
                    <a:pt x="14" y="15"/>
                  </a:lnTo>
                  <a:lnTo>
                    <a:pt x="14" y="15"/>
                  </a:lnTo>
                  <a:lnTo>
                    <a:pt x="14" y="14"/>
                  </a:lnTo>
                  <a:lnTo>
                    <a:pt x="13" y="14"/>
                  </a:lnTo>
                  <a:lnTo>
                    <a:pt x="13" y="13"/>
                  </a:lnTo>
                  <a:lnTo>
                    <a:pt x="12" y="13"/>
                  </a:lnTo>
                  <a:lnTo>
                    <a:pt x="12" y="12"/>
                  </a:lnTo>
                  <a:lnTo>
                    <a:pt x="11" y="12"/>
                  </a:lnTo>
                  <a:lnTo>
                    <a:pt x="11" y="12"/>
                  </a:lnTo>
                  <a:lnTo>
                    <a:pt x="10" y="12"/>
                  </a:lnTo>
                  <a:lnTo>
                    <a:pt x="4" y="12"/>
                  </a:lnTo>
                  <a:lnTo>
                    <a:pt x="3" y="12"/>
                  </a:lnTo>
                  <a:lnTo>
                    <a:pt x="3" y="12"/>
                  </a:lnTo>
                  <a:lnTo>
                    <a:pt x="2" y="12"/>
                  </a:lnTo>
                  <a:lnTo>
                    <a:pt x="2" y="13"/>
                  </a:lnTo>
                  <a:lnTo>
                    <a:pt x="1" y="13"/>
                  </a:lnTo>
                  <a:lnTo>
                    <a:pt x="1" y="14"/>
                  </a:lnTo>
                  <a:lnTo>
                    <a:pt x="0" y="14"/>
                  </a:lnTo>
                  <a:lnTo>
                    <a:pt x="0" y="15"/>
                  </a:lnTo>
                  <a:lnTo>
                    <a:pt x="0" y="15"/>
                  </a:lnTo>
                  <a:lnTo>
                    <a:pt x="0" y="16"/>
                  </a:lnTo>
                  <a:lnTo>
                    <a:pt x="0" y="18"/>
                  </a:lnTo>
                  <a:moveTo>
                    <a:pt x="14" y="0"/>
                  </a:moveTo>
                  <a:lnTo>
                    <a:pt x="15" y="1"/>
                  </a:lnTo>
                  <a:lnTo>
                    <a:pt x="16" y="1"/>
                  </a:lnTo>
                  <a:lnTo>
                    <a:pt x="16" y="2"/>
                  </a:lnTo>
                  <a:lnTo>
                    <a:pt x="17" y="3"/>
                  </a:lnTo>
                  <a:lnTo>
                    <a:pt x="17" y="4"/>
                  </a:lnTo>
                  <a:lnTo>
                    <a:pt x="17" y="5"/>
                  </a:lnTo>
                  <a:lnTo>
                    <a:pt x="16" y="6"/>
                  </a:lnTo>
                  <a:lnTo>
                    <a:pt x="16" y="7"/>
                  </a:lnTo>
                  <a:lnTo>
                    <a:pt x="15" y="7"/>
                  </a:lnTo>
                  <a:lnTo>
                    <a:pt x="14" y="8"/>
                  </a:lnTo>
                  <a:moveTo>
                    <a:pt x="20" y="18"/>
                  </a:moveTo>
                  <a:lnTo>
                    <a:pt x="20" y="16"/>
                  </a:lnTo>
                  <a:lnTo>
                    <a:pt x="20" y="15"/>
                  </a:lnTo>
                  <a:lnTo>
                    <a:pt x="20" y="15"/>
                  </a:lnTo>
                  <a:lnTo>
                    <a:pt x="20" y="14"/>
                  </a:lnTo>
                  <a:lnTo>
                    <a:pt x="19" y="14"/>
                  </a:lnTo>
                  <a:lnTo>
                    <a:pt x="19" y="14"/>
                  </a:lnTo>
                  <a:lnTo>
                    <a:pt x="19" y="13"/>
                  </a:lnTo>
                  <a:lnTo>
                    <a:pt x="18" y="13"/>
                  </a:lnTo>
                  <a:lnTo>
                    <a:pt x="18" y="13"/>
                  </a:lnTo>
                  <a:lnTo>
                    <a:pt x="18" y="12"/>
                  </a:lnTo>
                  <a:lnTo>
                    <a:pt x="17" y="12"/>
                  </a:lnTo>
                  <a:moveTo>
                    <a:pt x="11" y="4"/>
                  </a:moveTo>
                  <a:lnTo>
                    <a:pt x="11" y="5"/>
                  </a:lnTo>
                  <a:lnTo>
                    <a:pt x="11" y="6"/>
                  </a:lnTo>
                  <a:lnTo>
                    <a:pt x="10" y="6"/>
                  </a:lnTo>
                  <a:lnTo>
                    <a:pt x="9" y="7"/>
                  </a:lnTo>
                  <a:lnTo>
                    <a:pt x="9" y="8"/>
                  </a:lnTo>
                  <a:lnTo>
                    <a:pt x="8" y="8"/>
                  </a:lnTo>
                  <a:lnTo>
                    <a:pt x="7" y="8"/>
                  </a:lnTo>
                  <a:lnTo>
                    <a:pt x="6" y="8"/>
                  </a:lnTo>
                  <a:lnTo>
                    <a:pt x="5" y="8"/>
                  </a:lnTo>
                  <a:lnTo>
                    <a:pt x="5" y="7"/>
                  </a:lnTo>
                  <a:lnTo>
                    <a:pt x="4" y="6"/>
                  </a:lnTo>
                  <a:lnTo>
                    <a:pt x="3" y="6"/>
                  </a:lnTo>
                  <a:lnTo>
                    <a:pt x="3" y="5"/>
                  </a:lnTo>
                  <a:lnTo>
                    <a:pt x="3" y="4"/>
                  </a:lnTo>
                  <a:lnTo>
                    <a:pt x="3" y="3"/>
                  </a:lnTo>
                  <a:lnTo>
                    <a:pt x="3" y="2"/>
                  </a:lnTo>
                  <a:lnTo>
                    <a:pt x="4" y="2"/>
                  </a:lnTo>
                  <a:lnTo>
                    <a:pt x="5" y="1"/>
                  </a:lnTo>
                  <a:lnTo>
                    <a:pt x="5" y="0"/>
                  </a:lnTo>
                  <a:lnTo>
                    <a:pt x="6" y="0"/>
                  </a:lnTo>
                  <a:lnTo>
                    <a:pt x="7" y="0"/>
                  </a:lnTo>
                  <a:lnTo>
                    <a:pt x="8" y="0"/>
                  </a:lnTo>
                  <a:lnTo>
                    <a:pt x="9" y="0"/>
                  </a:lnTo>
                  <a:lnTo>
                    <a:pt x="9" y="1"/>
                  </a:lnTo>
                  <a:lnTo>
                    <a:pt x="10" y="2"/>
                  </a:lnTo>
                  <a:lnTo>
                    <a:pt x="11" y="2"/>
                  </a:lnTo>
                  <a:lnTo>
                    <a:pt x="11" y="3"/>
                  </a:lnTo>
                  <a:close/>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itle"/>
            <p:cNvSpPr txBox="1"/>
            <p:nvPr/>
          </p:nvSpPr>
          <p:spPr>
            <a:xfrm>
              <a:off x="800100" y="5715000"/>
              <a:ext cx="2171700" cy="17907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BUILD A NETWORK</a:t>
              </a:r>
            </a:p>
          </p:txBody>
        </p:sp>
      </p:grpSp>
      <p:grpSp>
        <p:nvGrpSpPr>
          <p:cNvPr id="57" name="Ticket · Be flexible!"/>
          <p:cNvGrpSpPr/>
          <p:nvPr/>
        </p:nvGrpSpPr>
        <p:grpSpPr>
          <a:xfrm rot="21540000">
            <a:off x="3790950" y="5143500"/>
            <a:ext cx="3028950" cy="1295400"/>
            <a:chOff x="3790950" y="5143500"/>
            <a:chExt cx="3028950" cy="1295400"/>
          </a:xfrm>
        </p:grpSpPr>
        <p:sp>
          <p:nvSpPr>
            <p:cNvPr id="58" name="Card"/>
            <p:cNvSpPr/>
            <p:nvPr/>
          </p:nvSpPr>
          <p:spPr>
            <a:xfrm>
              <a:off x="3790950" y="5238750"/>
              <a:ext cx="3028950" cy="1104900"/>
            </a:xfrm>
            <a:prstGeom prst="roundRect">
              <a:avLst>
                <a:gd name="adj" fmla="val 8620"/>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9" name="Perforation"/>
            <p:cNvCxnSpPr/>
            <p:nvPr/>
          </p:nvCxnSpPr>
          <p:spPr>
            <a:xfrm>
              <a:off x="6286500" y="5295900"/>
              <a:ext cx="0" cy="9906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60" name="Notch"/>
            <p:cNvSpPr/>
            <p:nvPr/>
          </p:nvSpPr>
          <p:spPr>
            <a:xfrm>
              <a:off x="6191250" y="51435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Notch"/>
            <p:cNvSpPr/>
            <p:nvPr/>
          </p:nvSpPr>
          <p:spPr>
            <a:xfrm>
              <a:off x="6191250" y="62484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Icon · shuffle"/>
            <p:cNvSpPr/>
            <p:nvPr/>
          </p:nvSpPr>
          <p:spPr>
            <a:xfrm>
              <a:off x="3997325" y="5445125"/>
              <a:ext cx="158750" cy="158750"/>
            </a:xfrm>
            <a:custGeom>
              <a:avLst/>
              <a:gdLst/>
              <a:ahLst/>
              <a:cxnLst/>
              <a:rect l="l" t="t" r="r" b="b"/>
              <a:pathLst>
                <a:path w="20" h="20">
                  <a:moveTo>
                    <a:pt x="16" y="12"/>
                  </a:moveTo>
                  <a:lnTo>
                    <a:pt x="20" y="16"/>
                  </a:lnTo>
                  <a:lnTo>
                    <a:pt x="16" y="20"/>
                  </a:lnTo>
                  <a:moveTo>
                    <a:pt x="16" y="0"/>
                  </a:moveTo>
                  <a:lnTo>
                    <a:pt x="20" y="4"/>
                  </a:lnTo>
                  <a:lnTo>
                    <a:pt x="16" y="8"/>
                  </a:lnTo>
                  <a:moveTo>
                    <a:pt x="0" y="16"/>
                  </a:moveTo>
                  <a:lnTo>
                    <a:pt x="2" y="16"/>
                  </a:lnTo>
                  <a:lnTo>
                    <a:pt x="2" y="16"/>
                  </a:lnTo>
                  <a:lnTo>
                    <a:pt x="3" y="16"/>
                  </a:lnTo>
                  <a:lnTo>
                    <a:pt x="3" y="16"/>
                  </a:lnTo>
                  <a:lnTo>
                    <a:pt x="3" y="16"/>
                  </a:lnTo>
                  <a:lnTo>
                    <a:pt x="4" y="16"/>
                  </a:lnTo>
                  <a:lnTo>
                    <a:pt x="4" y="15"/>
                  </a:lnTo>
                  <a:lnTo>
                    <a:pt x="4" y="15"/>
                  </a:lnTo>
                  <a:lnTo>
                    <a:pt x="5" y="15"/>
                  </a:lnTo>
                  <a:lnTo>
                    <a:pt x="5" y="15"/>
                  </a:lnTo>
                  <a:lnTo>
                    <a:pt x="5" y="14"/>
                  </a:lnTo>
                  <a:lnTo>
                    <a:pt x="11" y="6"/>
                  </a:lnTo>
                  <a:lnTo>
                    <a:pt x="11" y="5"/>
                  </a:lnTo>
                  <a:lnTo>
                    <a:pt x="11" y="5"/>
                  </a:lnTo>
                  <a:lnTo>
                    <a:pt x="12" y="5"/>
                  </a:lnTo>
                  <a:lnTo>
                    <a:pt x="12" y="5"/>
                  </a:lnTo>
                  <a:lnTo>
                    <a:pt x="12" y="4"/>
                  </a:lnTo>
                  <a:lnTo>
                    <a:pt x="13" y="4"/>
                  </a:lnTo>
                  <a:lnTo>
                    <a:pt x="13" y="4"/>
                  </a:lnTo>
                  <a:lnTo>
                    <a:pt x="13" y="4"/>
                  </a:lnTo>
                  <a:lnTo>
                    <a:pt x="14" y="4"/>
                  </a:lnTo>
                  <a:lnTo>
                    <a:pt x="14" y="4"/>
                  </a:lnTo>
                  <a:lnTo>
                    <a:pt x="20" y="4"/>
                  </a:lnTo>
                  <a:moveTo>
                    <a:pt x="0" y="4"/>
                  </a:moveTo>
                  <a:lnTo>
                    <a:pt x="2" y="4"/>
                  </a:lnTo>
                  <a:lnTo>
                    <a:pt x="2" y="4"/>
                  </a:lnTo>
                  <a:lnTo>
                    <a:pt x="3" y="4"/>
                  </a:lnTo>
                  <a:lnTo>
                    <a:pt x="3" y="4"/>
                  </a:lnTo>
                  <a:lnTo>
                    <a:pt x="4" y="4"/>
                  </a:lnTo>
                  <a:lnTo>
                    <a:pt x="4" y="5"/>
                  </a:lnTo>
                  <a:lnTo>
                    <a:pt x="4" y="5"/>
                  </a:lnTo>
                  <a:lnTo>
                    <a:pt x="5" y="5"/>
                  </a:lnTo>
                  <a:lnTo>
                    <a:pt x="5" y="5"/>
                  </a:lnTo>
                  <a:lnTo>
                    <a:pt x="5" y="6"/>
                  </a:lnTo>
                  <a:lnTo>
                    <a:pt x="6" y="6"/>
                  </a:lnTo>
                  <a:moveTo>
                    <a:pt x="20" y="16"/>
                  </a:moveTo>
                  <a:lnTo>
                    <a:pt x="14" y="16"/>
                  </a:lnTo>
                  <a:lnTo>
                    <a:pt x="14" y="16"/>
                  </a:lnTo>
                  <a:lnTo>
                    <a:pt x="13" y="16"/>
                  </a:lnTo>
                  <a:lnTo>
                    <a:pt x="13" y="16"/>
                  </a:lnTo>
                  <a:lnTo>
                    <a:pt x="12" y="16"/>
                  </a:lnTo>
                  <a:lnTo>
                    <a:pt x="12" y="16"/>
                  </a:lnTo>
                  <a:lnTo>
                    <a:pt x="12" y="15"/>
                  </a:lnTo>
                  <a:lnTo>
                    <a:pt x="11" y="15"/>
                  </a:lnTo>
                  <a:lnTo>
                    <a:pt x="11" y="15"/>
                  </a:lnTo>
                  <a:lnTo>
                    <a:pt x="11" y="15"/>
                  </a:lnTo>
                  <a:lnTo>
                    <a:pt x="11" y="14"/>
                  </a:lnTo>
                  <a:lnTo>
                    <a:pt x="10" y="14"/>
                  </a:lnTo>
                </a:path>
              </a:pathLst>
            </a:custGeom>
            <a:noFill/>
            <a:ln w="15875"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Title"/>
            <p:cNvSpPr txBox="1"/>
            <p:nvPr/>
          </p:nvSpPr>
          <p:spPr>
            <a:xfrm>
              <a:off x="3981450" y="5715000"/>
              <a:ext cx="2171700" cy="179070"/>
            </a:xfrm>
            <a:prstGeom prst="rect">
              <a:avLst/>
            </a:prstGeom>
            <a:noFill/>
          </p:spPr>
          <p:txBody>
            <a:bodyPr wrap="square" lIns="0" tIns="0" rIns="0" bIns="0" anchor="t">
              <a:spAutoFit/>
            </a:bodyPr>
            <a:lstStyle/>
            <a:p>
              <a:pPr algn="l">
                <a:lnSpc>
                  <a:spcPct val="120000"/>
                </a:lnSpc>
              </a:pPr>
              <a:r>
                <a:rPr sz="1050" b="0" spc="63">
                  <a:solidFill>
                    <a:srgbClr val="131313"/>
                  </a:solidFill>
                  <a:latin typeface="Archivo ExtraBold"/>
                </a:rPr>
                <a:t>BE FLEXIBLE!</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How do you start? Entry level jobs at West Cork Film 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904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6096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HOW DO YOU ‘GET YOUR FOOT IN THE DOOR’?</a:t>
            </a:r>
          </a:p>
        </p:txBody>
      </p:sp>
      <p:sp>
        <p:nvSpPr>
          <p:cNvPr id="3" name="Title"/>
          <p:cNvSpPr txBox="1"/>
          <p:nvPr/>
        </p:nvSpPr>
        <p:spPr>
          <a:xfrm>
            <a:off x="609600" y="990600"/>
            <a:ext cx="7239000" cy="630936"/>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Online resources</a:t>
            </a:r>
          </a:p>
        </p:txBody>
      </p:sp>
      <p:sp>
        <p:nvSpPr>
          <p:cNvPr id="4" name="careersinscreen.ie border"/>
          <p:cNvSpPr/>
          <p:nvPr/>
        </p:nvSpPr>
        <p:spPr>
          <a:xfrm>
            <a:off x="609600" y="2000250"/>
            <a:ext cx="2571750" cy="2209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careersinscreen.ie" descr="image2-627f5213346f.jpg"/>
          <p:cNvPicPr>
            <a:picLocks noChangeAspect="1"/>
          </p:cNvPicPr>
          <p:nvPr/>
        </p:nvPicPr>
        <p:blipFill>
          <a:blip r:embed="rId2"/>
          <a:stretch>
            <a:fillRect/>
          </a:stretch>
        </p:blipFill>
        <p:spPr>
          <a:xfrm>
            <a:off x="685800" y="2076450"/>
            <a:ext cx="2419350" cy="2057400"/>
          </a:xfrm>
          <a:prstGeom prst="rect">
            <a:avLst/>
          </a:prstGeom>
        </p:spPr>
      </p:pic>
      <p:sp>
        <p:nvSpPr>
          <p:cNvPr id="6" name="Careers Portal card"/>
          <p:cNvSpPr/>
          <p:nvPr/>
        </p:nvSpPr>
        <p:spPr>
          <a:xfrm>
            <a:off x="3409950" y="2000250"/>
            <a:ext cx="2571750" cy="22098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areers Portal logo" descr="trim-careers-portal.png"/>
          <p:cNvPicPr>
            <a:picLocks noChangeAspect="1"/>
          </p:cNvPicPr>
          <p:nvPr/>
        </p:nvPicPr>
        <p:blipFill>
          <a:blip r:embed="rId3"/>
          <a:stretch>
            <a:fillRect/>
          </a:stretch>
        </p:blipFill>
        <p:spPr>
          <a:xfrm>
            <a:off x="3676650" y="2671184"/>
            <a:ext cx="2038350" cy="867931"/>
          </a:xfrm>
          <a:prstGeom prst="rect">
            <a:avLst/>
          </a:prstGeom>
        </p:spPr>
      </p:pic>
      <p:sp>
        <p:nvSpPr>
          <p:cNvPr id="8" name="Creative Calling card"/>
          <p:cNvSpPr/>
          <p:nvPr/>
        </p:nvSpPr>
        <p:spPr>
          <a:xfrm>
            <a:off x="6210300" y="2000250"/>
            <a:ext cx="2571750" cy="22098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Creative Calling logo" descr="creative-calling.jpg"/>
          <p:cNvPicPr>
            <a:picLocks noChangeAspect="1"/>
          </p:cNvPicPr>
          <p:nvPr/>
        </p:nvPicPr>
        <p:blipFill>
          <a:blip r:embed="rId4"/>
          <a:stretch>
            <a:fillRect/>
          </a:stretch>
        </p:blipFill>
        <p:spPr>
          <a:xfrm>
            <a:off x="6467475" y="2076450"/>
            <a:ext cx="2057400" cy="2057400"/>
          </a:xfrm>
          <a:prstGeom prst="rect">
            <a:avLst/>
          </a:prstGeom>
        </p:spPr>
      </p:pic>
      <p:sp>
        <p:nvSpPr>
          <p:cNvPr id="10" name="Careers day card"/>
          <p:cNvSpPr/>
          <p:nvPr/>
        </p:nvSpPr>
        <p:spPr>
          <a:xfrm>
            <a:off x="9010650" y="2000250"/>
            <a:ext cx="2571750" cy="2209800"/>
          </a:xfrm>
          <a:prstGeom prst="rect">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oster 4" descr="image4-a5c7f219cf7f.jpg"/>
          <p:cNvPicPr>
            <a:picLocks noChangeAspect="1"/>
          </p:cNvPicPr>
          <p:nvPr/>
        </p:nvPicPr>
        <p:blipFill>
          <a:blip r:embed="rId5"/>
          <a:stretch>
            <a:fillRect/>
          </a:stretch>
        </p:blipFill>
        <p:spPr>
          <a:xfrm>
            <a:off x="9163050" y="2581275"/>
            <a:ext cx="1066800" cy="1047750"/>
          </a:xfrm>
          <a:prstGeom prst="rect">
            <a:avLst/>
          </a:prstGeom>
        </p:spPr>
      </p:pic>
      <p:pic>
        <p:nvPicPr>
          <p:cNvPr id="12" name="Poster 5" descr="image5-439e1eef2e71.jpg"/>
          <p:cNvPicPr>
            <a:picLocks noChangeAspect="1"/>
          </p:cNvPicPr>
          <p:nvPr/>
        </p:nvPicPr>
        <p:blipFill>
          <a:blip r:embed="rId6"/>
          <a:stretch>
            <a:fillRect/>
          </a:stretch>
        </p:blipFill>
        <p:spPr>
          <a:xfrm>
            <a:off x="10363200" y="2581275"/>
            <a:ext cx="1066800" cy="1047750"/>
          </a:xfrm>
          <a:prstGeom prst="rect">
            <a:avLst/>
          </a:prstGeom>
        </p:spPr>
      </p:pic>
      <p:sp>
        <p:nvSpPr>
          <p:cNvPr id="13" name="Label"/>
          <p:cNvSpPr txBox="1"/>
          <p:nvPr/>
        </p:nvSpPr>
        <p:spPr>
          <a:xfrm>
            <a:off x="609600" y="4476750"/>
            <a:ext cx="2571750" cy="247650"/>
          </a:xfrm>
          <a:prstGeom prst="rect">
            <a:avLst/>
          </a:prstGeom>
          <a:noFill/>
        </p:spPr>
        <p:txBody>
          <a:bodyPr wrap="square" lIns="0" tIns="0" rIns="0" bIns="0" anchor="t">
            <a:spAutoFit/>
          </a:bodyPr>
          <a:lstStyle/>
          <a:p>
            <a:pPr algn="l">
              <a:lnSpc>
                <a:spcPct val="125000"/>
              </a:lnSpc>
            </a:pPr>
            <a:r>
              <a:rPr sz="1200" b="0" spc="72">
                <a:solidFill>
                  <a:srgbClr val="131313"/>
                </a:solidFill>
                <a:latin typeface="Archivo ExtraBold"/>
              </a:rPr>
              <a:t>CAREERSINSCREEN.IE</a:t>
            </a:r>
          </a:p>
        </p:txBody>
      </p:sp>
      <p:sp>
        <p:nvSpPr>
          <p:cNvPr id="14" name="Sub"/>
          <p:cNvSpPr txBox="1"/>
          <p:nvPr/>
        </p:nvSpPr>
        <p:spPr>
          <a:xfrm>
            <a:off x="609600" y="4800600"/>
            <a:ext cx="2571750" cy="259080"/>
          </a:xfrm>
          <a:prstGeom prst="rect">
            <a:avLst/>
          </a:prstGeom>
          <a:noFill/>
        </p:spPr>
        <p:txBody>
          <a:bodyPr wrap="square" lIns="0" tIns="0" rIns="0" bIns="0" anchor="t">
            <a:spAutoFit/>
          </a:bodyPr>
          <a:lstStyle/>
          <a:p>
            <a:pPr algn="l">
              <a:lnSpc>
                <a:spcPct val="140000"/>
              </a:lnSpc>
            </a:pPr>
            <a:r>
              <a:rPr sz="1125" b="0">
                <a:solidFill>
                  <a:srgbClr val="565656"/>
                </a:solidFill>
                <a:latin typeface="Inter Tight"/>
              </a:rPr>
              <a:t>Check out Screen Ireland’s resources</a:t>
            </a:r>
          </a:p>
        </p:txBody>
      </p:sp>
      <p:sp>
        <p:nvSpPr>
          <p:cNvPr id="15" name="Label"/>
          <p:cNvSpPr txBox="1"/>
          <p:nvPr/>
        </p:nvSpPr>
        <p:spPr>
          <a:xfrm>
            <a:off x="3409950" y="4476750"/>
            <a:ext cx="2571750" cy="247650"/>
          </a:xfrm>
          <a:prstGeom prst="rect">
            <a:avLst/>
          </a:prstGeom>
          <a:noFill/>
        </p:spPr>
        <p:txBody>
          <a:bodyPr wrap="square" lIns="0" tIns="0" rIns="0" bIns="0" anchor="t">
            <a:spAutoFit/>
          </a:bodyPr>
          <a:lstStyle/>
          <a:p>
            <a:pPr algn="l">
              <a:lnSpc>
                <a:spcPct val="125000"/>
              </a:lnSpc>
            </a:pPr>
            <a:r>
              <a:rPr sz="1200" b="0" spc="72">
                <a:solidFill>
                  <a:srgbClr val="131313"/>
                </a:solidFill>
                <a:latin typeface="Archivo ExtraBold"/>
              </a:rPr>
              <a:t>CAREERS PORTAL</a:t>
            </a:r>
          </a:p>
        </p:txBody>
      </p:sp>
      <p:sp>
        <p:nvSpPr>
          <p:cNvPr id="16" name="Sub"/>
          <p:cNvSpPr txBox="1"/>
          <p:nvPr/>
        </p:nvSpPr>
        <p:spPr>
          <a:xfrm>
            <a:off x="3409950" y="4800600"/>
            <a:ext cx="2571750" cy="259080"/>
          </a:xfrm>
          <a:prstGeom prst="rect">
            <a:avLst/>
          </a:prstGeom>
          <a:noFill/>
        </p:spPr>
        <p:txBody>
          <a:bodyPr wrap="square" lIns="0" tIns="0" rIns="0" bIns="0" anchor="t">
            <a:spAutoFit/>
          </a:bodyPr>
          <a:lstStyle/>
          <a:p>
            <a:pPr algn="l">
              <a:lnSpc>
                <a:spcPct val="140000"/>
              </a:lnSpc>
            </a:pPr>
            <a:r>
              <a:rPr sz="1125" b="0">
                <a:solidFill>
                  <a:srgbClr val="565656"/>
                </a:solidFill>
                <a:latin typeface="Inter Tight"/>
              </a:rPr>
              <a:t>Check out ‘Media, Film, TV &amp; Animation’</a:t>
            </a:r>
          </a:p>
        </p:txBody>
      </p:sp>
      <p:sp>
        <p:nvSpPr>
          <p:cNvPr id="17" name="Label"/>
          <p:cNvSpPr txBox="1"/>
          <p:nvPr/>
        </p:nvSpPr>
        <p:spPr>
          <a:xfrm>
            <a:off x="6210300" y="4476750"/>
            <a:ext cx="2571750" cy="247650"/>
          </a:xfrm>
          <a:prstGeom prst="rect">
            <a:avLst/>
          </a:prstGeom>
          <a:noFill/>
        </p:spPr>
        <p:txBody>
          <a:bodyPr wrap="square" lIns="0" tIns="0" rIns="0" bIns="0" anchor="t">
            <a:spAutoFit/>
          </a:bodyPr>
          <a:lstStyle/>
          <a:p>
            <a:pPr algn="l">
              <a:lnSpc>
                <a:spcPct val="125000"/>
              </a:lnSpc>
            </a:pPr>
            <a:r>
              <a:rPr sz="1200" b="0" spc="72">
                <a:solidFill>
                  <a:srgbClr val="131313"/>
                </a:solidFill>
                <a:latin typeface="Archivo ExtraBold"/>
              </a:rPr>
              <a:t>CREATIVE CALLING</a:t>
            </a:r>
          </a:p>
        </p:txBody>
      </p:sp>
      <p:sp>
        <p:nvSpPr>
          <p:cNvPr id="18" name="Sub"/>
          <p:cNvSpPr txBox="1"/>
          <p:nvPr/>
        </p:nvSpPr>
        <p:spPr>
          <a:xfrm>
            <a:off x="6210300" y="4800600"/>
            <a:ext cx="2571750" cy="259080"/>
          </a:xfrm>
          <a:prstGeom prst="rect">
            <a:avLst/>
          </a:prstGeom>
          <a:noFill/>
        </p:spPr>
        <p:txBody>
          <a:bodyPr wrap="square" lIns="0" tIns="0" rIns="0" bIns="0" anchor="t">
            <a:spAutoFit/>
          </a:bodyPr>
          <a:lstStyle/>
          <a:p>
            <a:pPr algn="l">
              <a:lnSpc>
                <a:spcPct val="140000"/>
              </a:lnSpc>
            </a:pPr>
            <a:r>
              <a:rPr sz="1125" b="0">
                <a:solidFill>
                  <a:srgbClr val="565656"/>
                </a:solidFill>
                <a:latin typeface="Inter Tight"/>
              </a:rPr>
              <a:t>creativecalling.creativeskillnet.ie</a:t>
            </a:r>
          </a:p>
        </p:txBody>
      </p:sp>
      <p:sp>
        <p:nvSpPr>
          <p:cNvPr id="19" name="Label"/>
          <p:cNvSpPr txBox="1"/>
          <p:nvPr/>
        </p:nvSpPr>
        <p:spPr>
          <a:xfrm>
            <a:off x="9010650" y="4476750"/>
            <a:ext cx="2571750" cy="476250"/>
          </a:xfrm>
          <a:prstGeom prst="rect">
            <a:avLst/>
          </a:prstGeom>
          <a:noFill/>
        </p:spPr>
        <p:txBody>
          <a:bodyPr wrap="square" lIns="0" tIns="0" rIns="0" bIns="0" anchor="t">
            <a:spAutoFit/>
          </a:bodyPr>
          <a:lstStyle/>
          <a:p>
            <a:pPr algn="l">
              <a:lnSpc>
                <a:spcPct val="125000"/>
              </a:lnSpc>
            </a:pPr>
            <a:r>
              <a:rPr sz="1200" b="0" spc="72">
                <a:solidFill>
                  <a:srgbClr val="131313"/>
                </a:solidFill>
                <a:latin typeface="Archivo ExtraBold"/>
              </a:rPr>
              <a:t>GO TO A CAREERS DAY IN YOUR REGION!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6096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HOW DO YOU ‘GET YOUR FOOT IN THE DOOR’?</a:t>
            </a:r>
          </a:p>
        </p:txBody>
      </p:sp>
      <p:sp>
        <p:nvSpPr>
          <p:cNvPr id="3" name="Title"/>
          <p:cNvSpPr txBox="1"/>
          <p:nvPr/>
        </p:nvSpPr>
        <p:spPr>
          <a:xfrm>
            <a:off x="609600" y="990600"/>
            <a:ext cx="9525000" cy="630936"/>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Check out these organisations</a:t>
            </a:r>
          </a:p>
        </p:txBody>
      </p:sp>
      <p:grpSp>
        <p:nvGrpSpPr>
          <p:cNvPr id="4" name="Ticket · IFI"/>
          <p:cNvGrpSpPr/>
          <p:nvPr/>
        </p:nvGrpSpPr>
        <p:grpSpPr>
          <a:xfrm rot="21540000">
            <a:off x="609600" y="1847850"/>
            <a:ext cx="3990975" cy="1790700"/>
            <a:chOff x="609600" y="1847850"/>
            <a:chExt cx="3990975" cy="1790700"/>
          </a:xfrm>
        </p:grpSpPr>
        <p:sp>
          <p:nvSpPr>
            <p:cNvPr id="5" name="Card"/>
            <p:cNvSpPr/>
            <p:nvPr/>
          </p:nvSpPr>
          <p:spPr>
            <a:xfrm>
              <a:off x="609600" y="1943100"/>
              <a:ext cx="3505200" cy="1600200"/>
            </a:xfrm>
            <a:prstGeom prst="roundRect">
              <a:avLst>
                <a:gd name="adj" fmla="val 5952"/>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 name="Perforation"/>
            <p:cNvCxnSpPr/>
            <p:nvPr/>
          </p:nvCxnSpPr>
          <p:spPr>
            <a:xfrm>
              <a:off x="3581400" y="2000250"/>
              <a:ext cx="0" cy="14859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7" name="Notch"/>
            <p:cNvSpPr/>
            <p:nvPr/>
          </p:nvSpPr>
          <p:spPr>
            <a:xfrm>
              <a:off x="3486150" y="18478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Notch"/>
            <p:cNvSpPr/>
            <p:nvPr/>
          </p:nvSpPr>
          <p:spPr>
            <a:xfrm>
              <a:off x="3486150" y="34480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Logo" descr="ifi.png"/>
            <p:cNvPicPr>
              <a:picLocks noChangeAspect="1"/>
            </p:cNvPicPr>
            <p:nvPr/>
          </p:nvPicPr>
          <p:blipFill>
            <a:blip r:embed="rId2"/>
            <a:stretch>
              <a:fillRect/>
            </a:stretch>
          </p:blipFill>
          <p:spPr>
            <a:xfrm>
              <a:off x="800100" y="2133600"/>
              <a:ext cx="838398" cy="495300"/>
            </a:xfrm>
            <a:prstGeom prst="rect">
              <a:avLst/>
            </a:prstGeom>
          </p:spPr>
        </p:pic>
        <p:sp>
          <p:nvSpPr>
            <p:cNvPr id="10" name="Title"/>
            <p:cNvSpPr txBox="1"/>
            <p:nvPr/>
          </p:nvSpPr>
          <p:spPr>
            <a:xfrm>
              <a:off x="800100" y="2724150"/>
              <a:ext cx="2647950" cy="201930"/>
            </a:xfrm>
            <a:prstGeom prst="rect">
              <a:avLst/>
            </a:prstGeom>
            <a:noFill/>
          </p:spPr>
          <p:txBody>
            <a:bodyPr wrap="square" lIns="0" tIns="0" rIns="0" bIns="0" anchor="t">
              <a:spAutoFit/>
            </a:bodyPr>
            <a:lstStyle/>
            <a:p>
              <a:pPr algn="l">
                <a:lnSpc>
                  <a:spcPct val="120000"/>
                </a:lnSpc>
              </a:pPr>
              <a:r>
                <a:rPr sz="1200" b="0" spc="72">
                  <a:solidFill>
                    <a:srgbClr val="131313"/>
                  </a:solidFill>
                  <a:latin typeface="Archivo ExtraBold"/>
                </a:rPr>
                <a:t>IFI</a:t>
              </a:r>
            </a:p>
          </p:txBody>
        </p:sp>
        <p:sp>
          <p:nvSpPr>
            <p:cNvPr id="11" name="Sub"/>
            <p:cNvSpPr txBox="1"/>
            <p:nvPr/>
          </p:nvSpPr>
          <p:spPr>
            <a:xfrm>
              <a:off x="800100" y="3002280"/>
              <a:ext cx="2647950" cy="199073"/>
            </a:xfrm>
            <a:prstGeom prst="rect">
              <a:avLst/>
            </a:prstGeom>
            <a:noFill/>
          </p:spPr>
          <p:txBody>
            <a:bodyPr wrap="square" lIns="0" tIns="0" rIns="0" bIns="0" anchor="t">
              <a:spAutoFit/>
            </a:bodyPr>
            <a:lstStyle/>
            <a:p>
              <a:pPr algn="l">
                <a:lnSpc>
                  <a:spcPct val="135000"/>
                </a:lnSpc>
              </a:pPr>
              <a:r>
                <a:rPr sz="1050" b="0">
                  <a:solidFill>
                    <a:srgbClr val="565656"/>
                  </a:solidFill>
                  <a:latin typeface="Inter Tight"/>
                </a:rPr>
                <a:t>ifi.ie/learn/about</a:t>
              </a:r>
            </a:p>
          </p:txBody>
        </p:sp>
        <p:sp>
          <p:nvSpPr>
            <p:cNvPr id="12" name="Stub"/>
            <p:cNvSpPr txBox="1"/>
            <p:nvPr/>
          </p:nvSpPr>
          <p:spPr>
            <a:xfrm rot="16200000">
              <a:off x="3114675" y="2676525"/>
              <a:ext cx="14859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13" name="Ticket · YIFM"/>
          <p:cNvGrpSpPr/>
          <p:nvPr/>
        </p:nvGrpSpPr>
        <p:grpSpPr>
          <a:xfrm rot="60000">
            <a:off x="4343400" y="1847850"/>
            <a:ext cx="3990975" cy="1790700"/>
            <a:chOff x="4343400" y="1847850"/>
            <a:chExt cx="3990975" cy="1790700"/>
          </a:xfrm>
        </p:grpSpPr>
        <p:sp>
          <p:nvSpPr>
            <p:cNvPr id="14" name="Card"/>
            <p:cNvSpPr/>
            <p:nvPr/>
          </p:nvSpPr>
          <p:spPr>
            <a:xfrm>
              <a:off x="4343400" y="1943100"/>
              <a:ext cx="3505200" cy="1600200"/>
            </a:xfrm>
            <a:prstGeom prst="roundRect">
              <a:avLst>
                <a:gd name="adj" fmla="val 5952"/>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5" name="Perforation"/>
            <p:cNvCxnSpPr/>
            <p:nvPr/>
          </p:nvCxnSpPr>
          <p:spPr>
            <a:xfrm>
              <a:off x="7315200" y="2000250"/>
              <a:ext cx="0" cy="14859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6" name="Notch"/>
            <p:cNvSpPr/>
            <p:nvPr/>
          </p:nvSpPr>
          <p:spPr>
            <a:xfrm>
              <a:off x="7219950" y="18478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Notch"/>
            <p:cNvSpPr/>
            <p:nvPr/>
          </p:nvSpPr>
          <p:spPr>
            <a:xfrm>
              <a:off x="7219950" y="34480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Logo" descr="yifm.png"/>
            <p:cNvPicPr>
              <a:picLocks noChangeAspect="1"/>
            </p:cNvPicPr>
            <p:nvPr/>
          </p:nvPicPr>
          <p:blipFill>
            <a:blip r:embed="rId3"/>
            <a:stretch>
              <a:fillRect/>
            </a:stretch>
          </p:blipFill>
          <p:spPr>
            <a:xfrm>
              <a:off x="4533900" y="2133600"/>
              <a:ext cx="1378226" cy="495300"/>
            </a:xfrm>
            <a:prstGeom prst="rect">
              <a:avLst/>
            </a:prstGeom>
          </p:spPr>
        </p:pic>
        <p:sp>
          <p:nvSpPr>
            <p:cNvPr id="19" name="Title"/>
            <p:cNvSpPr txBox="1"/>
            <p:nvPr/>
          </p:nvSpPr>
          <p:spPr>
            <a:xfrm>
              <a:off x="4533900" y="2724150"/>
              <a:ext cx="2647950" cy="201930"/>
            </a:xfrm>
            <a:prstGeom prst="rect">
              <a:avLst/>
            </a:prstGeom>
            <a:noFill/>
          </p:spPr>
          <p:txBody>
            <a:bodyPr wrap="square" lIns="0" tIns="0" rIns="0" bIns="0" anchor="t">
              <a:spAutoFit/>
            </a:bodyPr>
            <a:lstStyle/>
            <a:p>
              <a:pPr algn="l">
                <a:lnSpc>
                  <a:spcPct val="120000"/>
                </a:lnSpc>
              </a:pPr>
              <a:r>
                <a:rPr sz="1200" b="0" spc="72">
                  <a:solidFill>
                    <a:srgbClr val="131313"/>
                  </a:solidFill>
                  <a:latin typeface="Archivo ExtraBold"/>
                </a:rPr>
                <a:t>YIFM</a:t>
              </a:r>
            </a:p>
          </p:txBody>
        </p:sp>
        <p:sp>
          <p:nvSpPr>
            <p:cNvPr id="20" name="Sub"/>
            <p:cNvSpPr txBox="1"/>
            <p:nvPr/>
          </p:nvSpPr>
          <p:spPr>
            <a:xfrm>
              <a:off x="4533900" y="3002280"/>
              <a:ext cx="2647950" cy="199073"/>
            </a:xfrm>
            <a:prstGeom prst="rect">
              <a:avLst/>
            </a:prstGeom>
            <a:noFill/>
          </p:spPr>
          <p:txBody>
            <a:bodyPr wrap="square" lIns="0" tIns="0" rIns="0" bIns="0" anchor="t">
              <a:spAutoFit/>
            </a:bodyPr>
            <a:lstStyle/>
            <a:p>
              <a:pPr algn="l">
                <a:lnSpc>
                  <a:spcPct val="135000"/>
                </a:lnSpc>
              </a:pPr>
              <a:r>
                <a:rPr sz="1050" b="0">
                  <a:solidFill>
                    <a:srgbClr val="565656"/>
                  </a:solidFill>
                  <a:latin typeface="Inter Tight"/>
                </a:rPr>
                <a:t>yifm.com</a:t>
              </a:r>
            </a:p>
          </p:txBody>
        </p:sp>
        <p:sp>
          <p:nvSpPr>
            <p:cNvPr id="21" name="Stub"/>
            <p:cNvSpPr txBox="1"/>
            <p:nvPr/>
          </p:nvSpPr>
          <p:spPr>
            <a:xfrm rot="16200000">
              <a:off x="6848475" y="2676525"/>
              <a:ext cx="14859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22" name="Ticket · Fresh Film"/>
          <p:cNvGrpSpPr/>
          <p:nvPr/>
        </p:nvGrpSpPr>
        <p:grpSpPr>
          <a:xfrm rot="21570000">
            <a:off x="8077200" y="1847850"/>
            <a:ext cx="3990975" cy="1790700"/>
            <a:chOff x="8077200" y="1847850"/>
            <a:chExt cx="3990975" cy="1790700"/>
          </a:xfrm>
        </p:grpSpPr>
        <p:sp>
          <p:nvSpPr>
            <p:cNvPr id="23" name="Card"/>
            <p:cNvSpPr/>
            <p:nvPr/>
          </p:nvSpPr>
          <p:spPr>
            <a:xfrm>
              <a:off x="8077200" y="1943100"/>
              <a:ext cx="3505200" cy="1600200"/>
            </a:xfrm>
            <a:prstGeom prst="roundRect">
              <a:avLst>
                <a:gd name="adj" fmla="val 5952"/>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4" name="Perforation"/>
            <p:cNvCxnSpPr/>
            <p:nvPr/>
          </p:nvCxnSpPr>
          <p:spPr>
            <a:xfrm>
              <a:off x="11049000" y="2000250"/>
              <a:ext cx="0" cy="14859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5" name="Notch"/>
            <p:cNvSpPr/>
            <p:nvPr/>
          </p:nvSpPr>
          <p:spPr>
            <a:xfrm>
              <a:off x="10953750" y="18478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Notch"/>
            <p:cNvSpPr/>
            <p:nvPr/>
          </p:nvSpPr>
          <p:spPr>
            <a:xfrm>
              <a:off x="10953750" y="34480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Logo" descr="fresh-film.png"/>
            <p:cNvPicPr>
              <a:picLocks noChangeAspect="1"/>
            </p:cNvPicPr>
            <p:nvPr/>
          </p:nvPicPr>
          <p:blipFill>
            <a:blip r:embed="rId4"/>
            <a:stretch>
              <a:fillRect/>
            </a:stretch>
          </p:blipFill>
          <p:spPr>
            <a:xfrm>
              <a:off x="8267700" y="2133600"/>
              <a:ext cx="1288585" cy="495300"/>
            </a:xfrm>
            <a:prstGeom prst="rect">
              <a:avLst/>
            </a:prstGeom>
          </p:spPr>
        </p:pic>
        <p:sp>
          <p:nvSpPr>
            <p:cNvPr id="28" name="Title"/>
            <p:cNvSpPr txBox="1"/>
            <p:nvPr/>
          </p:nvSpPr>
          <p:spPr>
            <a:xfrm>
              <a:off x="8267700" y="2724150"/>
              <a:ext cx="2647950" cy="201930"/>
            </a:xfrm>
            <a:prstGeom prst="rect">
              <a:avLst/>
            </a:prstGeom>
            <a:noFill/>
          </p:spPr>
          <p:txBody>
            <a:bodyPr wrap="square" lIns="0" tIns="0" rIns="0" bIns="0" anchor="t">
              <a:spAutoFit/>
            </a:bodyPr>
            <a:lstStyle/>
            <a:p>
              <a:pPr algn="l">
                <a:lnSpc>
                  <a:spcPct val="120000"/>
                </a:lnSpc>
              </a:pPr>
              <a:r>
                <a:rPr sz="1200" b="0" spc="72">
                  <a:solidFill>
                    <a:srgbClr val="131313"/>
                  </a:solidFill>
                  <a:latin typeface="Archivo ExtraBold"/>
                </a:rPr>
                <a:t>FRESH FILM</a:t>
              </a:r>
            </a:p>
          </p:txBody>
        </p:sp>
        <p:sp>
          <p:nvSpPr>
            <p:cNvPr id="29" name="Sub"/>
            <p:cNvSpPr txBox="1"/>
            <p:nvPr/>
          </p:nvSpPr>
          <p:spPr>
            <a:xfrm>
              <a:off x="8267700" y="3002280"/>
              <a:ext cx="2647950" cy="199073"/>
            </a:xfrm>
            <a:prstGeom prst="rect">
              <a:avLst/>
            </a:prstGeom>
            <a:noFill/>
          </p:spPr>
          <p:txBody>
            <a:bodyPr wrap="square" lIns="0" tIns="0" rIns="0" bIns="0" anchor="t">
              <a:spAutoFit/>
            </a:bodyPr>
            <a:lstStyle/>
            <a:p>
              <a:pPr algn="l">
                <a:lnSpc>
                  <a:spcPct val="135000"/>
                </a:lnSpc>
              </a:pPr>
              <a:r>
                <a:rPr sz="1050" b="0">
                  <a:solidFill>
                    <a:srgbClr val="565656"/>
                  </a:solidFill>
                  <a:latin typeface="Inter Tight"/>
                </a:rPr>
                <a:t>freshfilm.ie</a:t>
              </a:r>
            </a:p>
          </p:txBody>
        </p:sp>
        <p:sp>
          <p:nvSpPr>
            <p:cNvPr id="30" name="Stub"/>
            <p:cNvSpPr txBox="1"/>
            <p:nvPr/>
          </p:nvSpPr>
          <p:spPr>
            <a:xfrm rot="16200000">
              <a:off x="10582275" y="2676525"/>
              <a:ext cx="14859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31" name="Ticket · ELF"/>
          <p:cNvGrpSpPr/>
          <p:nvPr/>
        </p:nvGrpSpPr>
        <p:grpSpPr>
          <a:xfrm rot="60000">
            <a:off x="609600" y="3657600"/>
            <a:ext cx="3990975" cy="1790700"/>
            <a:chOff x="609600" y="3657600"/>
            <a:chExt cx="3990975" cy="1790700"/>
          </a:xfrm>
        </p:grpSpPr>
        <p:sp>
          <p:nvSpPr>
            <p:cNvPr id="32" name="Card"/>
            <p:cNvSpPr/>
            <p:nvPr/>
          </p:nvSpPr>
          <p:spPr>
            <a:xfrm>
              <a:off x="609600" y="3752850"/>
              <a:ext cx="3505200" cy="1600200"/>
            </a:xfrm>
            <a:prstGeom prst="roundRect">
              <a:avLst>
                <a:gd name="adj" fmla="val 5952"/>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3" name="Perforation"/>
            <p:cNvCxnSpPr/>
            <p:nvPr/>
          </p:nvCxnSpPr>
          <p:spPr>
            <a:xfrm>
              <a:off x="3581400" y="3810000"/>
              <a:ext cx="0" cy="14859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4" name="Notch"/>
            <p:cNvSpPr/>
            <p:nvPr/>
          </p:nvSpPr>
          <p:spPr>
            <a:xfrm>
              <a:off x="3486150" y="36576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Notch"/>
            <p:cNvSpPr/>
            <p:nvPr/>
          </p:nvSpPr>
          <p:spPr>
            <a:xfrm>
              <a:off x="3486150" y="52578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6" name="Logo" descr="elf.png"/>
            <p:cNvPicPr>
              <a:picLocks noChangeAspect="1"/>
            </p:cNvPicPr>
            <p:nvPr/>
          </p:nvPicPr>
          <p:blipFill>
            <a:blip r:embed="rId5"/>
            <a:stretch>
              <a:fillRect/>
            </a:stretch>
          </p:blipFill>
          <p:spPr>
            <a:xfrm>
              <a:off x="800100" y="3943350"/>
              <a:ext cx="1384453" cy="495300"/>
            </a:xfrm>
            <a:prstGeom prst="rect">
              <a:avLst/>
            </a:prstGeom>
          </p:spPr>
        </p:pic>
        <p:sp>
          <p:nvSpPr>
            <p:cNvPr id="37" name="Title"/>
            <p:cNvSpPr txBox="1"/>
            <p:nvPr/>
          </p:nvSpPr>
          <p:spPr>
            <a:xfrm>
              <a:off x="800100" y="4533900"/>
              <a:ext cx="2647950" cy="201930"/>
            </a:xfrm>
            <a:prstGeom prst="rect">
              <a:avLst/>
            </a:prstGeom>
            <a:noFill/>
          </p:spPr>
          <p:txBody>
            <a:bodyPr wrap="square" lIns="0" tIns="0" rIns="0" bIns="0" anchor="t">
              <a:spAutoFit/>
            </a:bodyPr>
            <a:lstStyle/>
            <a:p>
              <a:pPr algn="l">
                <a:lnSpc>
                  <a:spcPct val="120000"/>
                </a:lnSpc>
              </a:pPr>
              <a:r>
                <a:rPr sz="1200" b="0" spc="72">
                  <a:solidFill>
                    <a:srgbClr val="131313"/>
                  </a:solidFill>
                  <a:latin typeface="Archivo ExtraBold"/>
                </a:rPr>
                <a:t>ELF</a:t>
              </a:r>
            </a:p>
          </p:txBody>
        </p:sp>
        <p:sp>
          <p:nvSpPr>
            <p:cNvPr id="38" name="Sub"/>
            <p:cNvSpPr txBox="1"/>
            <p:nvPr/>
          </p:nvSpPr>
          <p:spPr>
            <a:xfrm>
              <a:off x="800100" y="4812030"/>
              <a:ext cx="2647950" cy="199073"/>
            </a:xfrm>
            <a:prstGeom prst="rect">
              <a:avLst/>
            </a:prstGeom>
            <a:noFill/>
          </p:spPr>
          <p:txBody>
            <a:bodyPr wrap="square" lIns="0" tIns="0" rIns="0" bIns="0" anchor="t">
              <a:spAutoFit/>
            </a:bodyPr>
            <a:lstStyle/>
            <a:p>
              <a:pPr algn="l">
                <a:lnSpc>
                  <a:spcPct val="135000"/>
                </a:lnSpc>
              </a:pPr>
              <a:r>
                <a:rPr sz="1050" b="0">
                  <a:solidFill>
                    <a:srgbClr val="565656"/>
                  </a:solidFill>
                  <a:latin typeface="Inter Tight"/>
                </a:rPr>
                <a:t>emerginglimerickfilmmakers.com</a:t>
              </a:r>
            </a:p>
          </p:txBody>
        </p:sp>
        <p:sp>
          <p:nvSpPr>
            <p:cNvPr id="39" name="Stub"/>
            <p:cNvSpPr txBox="1"/>
            <p:nvPr/>
          </p:nvSpPr>
          <p:spPr>
            <a:xfrm rot="16200000">
              <a:off x="3114675" y="4486275"/>
              <a:ext cx="14859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40" name="Ticket · First Cut"/>
          <p:cNvGrpSpPr/>
          <p:nvPr/>
        </p:nvGrpSpPr>
        <p:grpSpPr>
          <a:xfrm rot="21540000">
            <a:off x="4343400" y="3657600"/>
            <a:ext cx="3990975" cy="1790700"/>
            <a:chOff x="4343400" y="3657600"/>
            <a:chExt cx="3990975" cy="1790700"/>
          </a:xfrm>
        </p:grpSpPr>
        <p:sp>
          <p:nvSpPr>
            <p:cNvPr id="41" name="Card"/>
            <p:cNvSpPr/>
            <p:nvPr/>
          </p:nvSpPr>
          <p:spPr>
            <a:xfrm>
              <a:off x="4343400" y="3752850"/>
              <a:ext cx="3505200" cy="1600200"/>
            </a:xfrm>
            <a:prstGeom prst="roundRect">
              <a:avLst>
                <a:gd name="adj" fmla="val 5952"/>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2" name="Perforation"/>
            <p:cNvCxnSpPr/>
            <p:nvPr/>
          </p:nvCxnSpPr>
          <p:spPr>
            <a:xfrm>
              <a:off x="7315200" y="3810000"/>
              <a:ext cx="0" cy="14859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43" name="Notch"/>
            <p:cNvSpPr/>
            <p:nvPr/>
          </p:nvSpPr>
          <p:spPr>
            <a:xfrm>
              <a:off x="7219950" y="36576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Notch"/>
            <p:cNvSpPr/>
            <p:nvPr/>
          </p:nvSpPr>
          <p:spPr>
            <a:xfrm>
              <a:off x="7219950" y="52578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5" name="Logo" descr="first-cut.png"/>
            <p:cNvPicPr>
              <a:picLocks noChangeAspect="1"/>
            </p:cNvPicPr>
            <p:nvPr/>
          </p:nvPicPr>
          <p:blipFill>
            <a:blip r:embed="rId6"/>
            <a:stretch>
              <a:fillRect/>
            </a:stretch>
          </p:blipFill>
          <p:spPr>
            <a:xfrm>
              <a:off x="4533900" y="3943350"/>
              <a:ext cx="1617306" cy="495300"/>
            </a:xfrm>
            <a:prstGeom prst="rect">
              <a:avLst/>
            </a:prstGeom>
          </p:spPr>
        </p:pic>
        <p:sp>
          <p:nvSpPr>
            <p:cNvPr id="46" name="Title"/>
            <p:cNvSpPr txBox="1"/>
            <p:nvPr/>
          </p:nvSpPr>
          <p:spPr>
            <a:xfrm>
              <a:off x="4533900" y="4533900"/>
              <a:ext cx="2647950" cy="201930"/>
            </a:xfrm>
            <a:prstGeom prst="rect">
              <a:avLst/>
            </a:prstGeom>
            <a:noFill/>
          </p:spPr>
          <p:txBody>
            <a:bodyPr wrap="square" lIns="0" tIns="0" rIns="0" bIns="0" anchor="t">
              <a:spAutoFit/>
            </a:bodyPr>
            <a:lstStyle/>
            <a:p>
              <a:pPr algn="l">
                <a:lnSpc>
                  <a:spcPct val="120000"/>
                </a:lnSpc>
              </a:pPr>
              <a:r>
                <a:rPr sz="1200" b="0" spc="72">
                  <a:solidFill>
                    <a:srgbClr val="131313"/>
                  </a:solidFill>
                  <a:latin typeface="Archivo ExtraBold"/>
                </a:rPr>
                <a:t>FIRST CUT</a:t>
              </a:r>
            </a:p>
          </p:txBody>
        </p:sp>
        <p:sp>
          <p:nvSpPr>
            <p:cNvPr id="47" name="Sub"/>
            <p:cNvSpPr txBox="1"/>
            <p:nvPr/>
          </p:nvSpPr>
          <p:spPr>
            <a:xfrm>
              <a:off x="4533900" y="4812030"/>
              <a:ext cx="2647950" cy="199073"/>
            </a:xfrm>
            <a:prstGeom prst="rect">
              <a:avLst/>
            </a:prstGeom>
            <a:noFill/>
          </p:spPr>
          <p:txBody>
            <a:bodyPr wrap="square" lIns="0" tIns="0" rIns="0" bIns="0" anchor="t">
              <a:spAutoFit/>
            </a:bodyPr>
            <a:lstStyle/>
            <a:p>
              <a:pPr algn="l">
                <a:lnSpc>
                  <a:spcPct val="135000"/>
                </a:lnSpc>
              </a:pPr>
              <a:r>
                <a:rPr sz="1050" b="0">
                  <a:solidFill>
                    <a:srgbClr val="565656"/>
                  </a:solidFill>
                  <a:latin typeface="Inter Tight"/>
                </a:rPr>
                <a:t>firstcutfilmfestival.com</a:t>
              </a:r>
            </a:p>
          </p:txBody>
        </p:sp>
        <p:sp>
          <p:nvSpPr>
            <p:cNvPr id="48" name="Stub"/>
            <p:cNvSpPr txBox="1"/>
            <p:nvPr/>
          </p:nvSpPr>
          <p:spPr>
            <a:xfrm rot="16200000">
              <a:off x="6848475" y="4486275"/>
              <a:ext cx="14859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sp>
        <p:nvSpPr>
          <p:cNvPr id="49" name="And many more"/>
          <p:cNvSpPr txBox="1"/>
          <p:nvPr/>
        </p:nvSpPr>
        <p:spPr>
          <a:xfrm>
            <a:off x="8267700" y="3752850"/>
            <a:ext cx="3124200" cy="1600200"/>
          </a:xfrm>
          <a:prstGeom prst="rect">
            <a:avLst/>
          </a:prstGeom>
          <a:noFill/>
        </p:spPr>
        <p:txBody>
          <a:bodyPr wrap="square" lIns="0" tIns="0" rIns="0" bIns="0" anchor="ctr">
            <a:spAutoFit/>
          </a:bodyPr>
          <a:lstStyle/>
          <a:p>
            <a:pPr algn="l">
              <a:lnSpc>
                <a:spcPct val="130000"/>
              </a:lnSpc>
            </a:pPr>
            <a:r>
              <a:rPr sz="1800" b="0">
                <a:solidFill>
                  <a:srgbClr val="565656"/>
                </a:solidFill>
                <a:latin typeface="Inter Tight"/>
              </a:rPr>
              <a:t>And many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pic>
        <p:nvPicPr>
          <p:cNvPr id="2" name="Still" descr="AdobeStock_291736999-ccef68ed5af5.jpg"/>
          <p:cNvPicPr>
            <a:picLocks noChangeAspect="1"/>
          </p:cNvPicPr>
          <p:nvPr/>
        </p:nvPicPr>
        <p:blipFill>
          <a:blip r:embed="rId2"/>
          <a:stretch>
            <a:fillRect/>
          </a:stretch>
        </p:blipFill>
        <p:spPr>
          <a:xfrm>
            <a:off x="6858000" y="0"/>
            <a:ext cx="5334000" cy="6858000"/>
          </a:xfrm>
          <a:prstGeom prst="rect">
            <a:avLst/>
          </a:prstGeom>
        </p:spPr>
      </p:pic>
      <p:sp>
        <p:nvSpPr>
          <p:cNvPr id="3" name="Kicker"/>
          <p:cNvSpPr txBox="1"/>
          <p:nvPr/>
        </p:nvSpPr>
        <p:spPr>
          <a:xfrm>
            <a:off x="609600" y="5334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HOW DO YOU ‘GET YOUR FOOT IN THE DOOR’?</a:t>
            </a:r>
          </a:p>
        </p:txBody>
      </p:sp>
      <p:sp>
        <p:nvSpPr>
          <p:cNvPr id="4" name="Title"/>
          <p:cNvSpPr txBox="1"/>
          <p:nvPr/>
        </p:nvSpPr>
        <p:spPr>
          <a:xfrm>
            <a:off x="609600" y="876300"/>
            <a:ext cx="6096000" cy="476250"/>
          </a:xfrm>
          <a:prstGeom prst="rect">
            <a:avLst/>
          </a:prstGeom>
          <a:noFill/>
        </p:spPr>
        <p:txBody>
          <a:bodyPr wrap="none" lIns="0" tIns="0" rIns="0" bIns="0" anchor="t">
            <a:spAutoFit/>
          </a:bodyPr>
          <a:lstStyle/>
          <a:p>
            <a:pPr algn="l">
              <a:lnSpc>
                <a:spcPct val="104000"/>
              </a:lnSpc>
            </a:pPr>
            <a:r>
              <a:rPr sz="2700" b="0" spc="-68">
                <a:solidFill>
                  <a:srgbClr val="131313"/>
                </a:solidFill>
                <a:latin typeface="Archivo Black"/>
              </a:rPr>
              <a:t>Experiment with some free apps</a:t>
            </a:r>
          </a:p>
        </p:txBody>
      </p:sp>
      <p:grpSp>
        <p:nvGrpSpPr>
          <p:cNvPr id="5" name="Ticket · CapCut"/>
          <p:cNvGrpSpPr/>
          <p:nvPr/>
        </p:nvGrpSpPr>
        <p:grpSpPr>
          <a:xfrm rot="21540000">
            <a:off x="609600" y="1428750"/>
            <a:ext cx="3248025" cy="1600200"/>
            <a:chOff x="609600" y="1428750"/>
            <a:chExt cx="3248025" cy="1600200"/>
          </a:xfrm>
        </p:grpSpPr>
        <p:sp>
          <p:nvSpPr>
            <p:cNvPr id="6" name="Card"/>
            <p:cNvSpPr/>
            <p:nvPr/>
          </p:nvSpPr>
          <p:spPr>
            <a:xfrm>
              <a:off x="609600" y="15240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933700" y="15811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838450" y="14287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838450" y="28384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Logo" descr="trim-capcut.png"/>
            <p:cNvPicPr>
              <a:picLocks noChangeAspect="1"/>
            </p:cNvPicPr>
            <p:nvPr/>
          </p:nvPicPr>
          <p:blipFill>
            <a:blip r:embed="rId3"/>
            <a:stretch>
              <a:fillRect/>
            </a:stretch>
          </p:blipFill>
          <p:spPr>
            <a:xfrm>
              <a:off x="800100" y="1714500"/>
              <a:ext cx="359739" cy="285750"/>
            </a:xfrm>
            <a:prstGeom prst="rect">
              <a:avLst/>
            </a:prstGeom>
          </p:spPr>
        </p:pic>
        <p:sp>
          <p:nvSpPr>
            <p:cNvPr id="11" name="Title"/>
            <p:cNvSpPr txBox="1"/>
            <p:nvPr/>
          </p:nvSpPr>
          <p:spPr>
            <a:xfrm>
              <a:off x="800100" y="2095500"/>
              <a:ext cx="2000250" cy="190500"/>
            </a:xfrm>
            <a:prstGeom prst="rect">
              <a:avLst/>
            </a:prstGeom>
            <a:noFill/>
          </p:spPr>
          <p:txBody>
            <a:bodyPr wrap="square" lIns="0" tIns="0" rIns="0" bIns="0" anchor="t">
              <a:spAutoFit/>
            </a:bodyPr>
            <a:lstStyle/>
            <a:p>
              <a:pPr algn="l">
                <a:lnSpc>
                  <a:spcPct val="120000"/>
                </a:lnSpc>
              </a:pPr>
              <a:r>
                <a:rPr sz="1125" b="0" spc="68">
                  <a:solidFill>
                    <a:srgbClr val="131313"/>
                  </a:solidFill>
                  <a:latin typeface="Archivo ExtraBold"/>
                </a:rPr>
                <a:t>CAPCUT</a:t>
              </a:r>
            </a:p>
          </p:txBody>
        </p:sp>
        <p:sp>
          <p:nvSpPr>
            <p:cNvPr id="12" name="Sub"/>
            <p:cNvSpPr txBox="1"/>
            <p:nvPr/>
          </p:nvSpPr>
          <p:spPr>
            <a:xfrm>
              <a:off x="800100" y="2362200"/>
              <a:ext cx="2000250" cy="186214"/>
            </a:xfrm>
            <a:prstGeom prst="rect">
              <a:avLst/>
            </a:prstGeom>
            <a:noFill/>
          </p:spPr>
          <p:txBody>
            <a:bodyPr wrap="square" lIns="0" tIns="0" rIns="0" bIns="0" anchor="t">
              <a:spAutoFit/>
            </a:bodyPr>
            <a:lstStyle/>
            <a:p>
              <a:pPr algn="l">
                <a:lnSpc>
                  <a:spcPct val="135000"/>
                </a:lnSpc>
              </a:pPr>
              <a:r>
                <a:rPr sz="975" b="0">
                  <a:solidFill>
                    <a:srgbClr val="565656"/>
                  </a:solidFill>
                  <a:latin typeface="Inter Tight"/>
                </a:rPr>
                <a:t>video editing</a:t>
              </a:r>
            </a:p>
          </p:txBody>
        </p:sp>
        <p:sp>
          <p:nvSpPr>
            <p:cNvPr id="13" name="Stub"/>
            <p:cNvSpPr txBox="1"/>
            <p:nvPr/>
          </p:nvSpPr>
          <p:spPr>
            <a:xfrm rot="16200000">
              <a:off x="2562225" y="21621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14" name="Ticket · BandLab"/>
          <p:cNvGrpSpPr/>
          <p:nvPr/>
        </p:nvGrpSpPr>
        <p:grpSpPr>
          <a:xfrm rot="60000">
            <a:off x="3657600" y="1428750"/>
            <a:ext cx="3248025" cy="1600200"/>
            <a:chOff x="3657600" y="1428750"/>
            <a:chExt cx="3248025" cy="1600200"/>
          </a:xfrm>
        </p:grpSpPr>
        <p:sp>
          <p:nvSpPr>
            <p:cNvPr id="15" name="Card"/>
            <p:cNvSpPr/>
            <p:nvPr/>
          </p:nvSpPr>
          <p:spPr>
            <a:xfrm>
              <a:off x="3657600" y="15240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6" name="Perforation"/>
            <p:cNvCxnSpPr/>
            <p:nvPr/>
          </p:nvCxnSpPr>
          <p:spPr>
            <a:xfrm>
              <a:off x="5981700" y="15811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7" name="Notch"/>
            <p:cNvSpPr/>
            <p:nvPr/>
          </p:nvSpPr>
          <p:spPr>
            <a:xfrm>
              <a:off x="5886450" y="14287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otch"/>
            <p:cNvSpPr/>
            <p:nvPr/>
          </p:nvSpPr>
          <p:spPr>
            <a:xfrm>
              <a:off x="5886450" y="28384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Logo" descr="image7.png"/>
            <p:cNvPicPr>
              <a:picLocks noChangeAspect="1"/>
            </p:cNvPicPr>
            <p:nvPr/>
          </p:nvPicPr>
          <p:blipFill>
            <a:blip r:embed="rId4"/>
            <a:stretch>
              <a:fillRect/>
            </a:stretch>
          </p:blipFill>
          <p:spPr>
            <a:xfrm>
              <a:off x="3848100" y="1714500"/>
              <a:ext cx="285750" cy="285750"/>
            </a:xfrm>
            <a:prstGeom prst="rect">
              <a:avLst/>
            </a:prstGeom>
          </p:spPr>
        </p:pic>
        <p:sp>
          <p:nvSpPr>
            <p:cNvPr id="20" name="Title"/>
            <p:cNvSpPr txBox="1"/>
            <p:nvPr/>
          </p:nvSpPr>
          <p:spPr>
            <a:xfrm>
              <a:off x="3848100" y="2095500"/>
              <a:ext cx="2000250" cy="190500"/>
            </a:xfrm>
            <a:prstGeom prst="rect">
              <a:avLst/>
            </a:prstGeom>
            <a:noFill/>
          </p:spPr>
          <p:txBody>
            <a:bodyPr wrap="square" lIns="0" tIns="0" rIns="0" bIns="0" anchor="t">
              <a:spAutoFit/>
            </a:bodyPr>
            <a:lstStyle/>
            <a:p>
              <a:pPr algn="l">
                <a:lnSpc>
                  <a:spcPct val="120000"/>
                </a:lnSpc>
              </a:pPr>
              <a:r>
                <a:rPr sz="1125" b="0" spc="68">
                  <a:solidFill>
                    <a:srgbClr val="131313"/>
                  </a:solidFill>
                  <a:latin typeface="Archivo ExtraBold"/>
                </a:rPr>
                <a:t>BANDLAB</a:t>
              </a:r>
            </a:p>
          </p:txBody>
        </p:sp>
        <p:sp>
          <p:nvSpPr>
            <p:cNvPr id="21" name="Sub"/>
            <p:cNvSpPr txBox="1"/>
            <p:nvPr/>
          </p:nvSpPr>
          <p:spPr>
            <a:xfrm>
              <a:off x="3848100" y="2362200"/>
              <a:ext cx="2000250" cy="186214"/>
            </a:xfrm>
            <a:prstGeom prst="rect">
              <a:avLst/>
            </a:prstGeom>
            <a:noFill/>
          </p:spPr>
          <p:txBody>
            <a:bodyPr wrap="square" lIns="0" tIns="0" rIns="0" bIns="0" anchor="t">
              <a:spAutoFit/>
            </a:bodyPr>
            <a:lstStyle/>
            <a:p>
              <a:pPr algn="l">
                <a:lnSpc>
                  <a:spcPct val="135000"/>
                </a:lnSpc>
              </a:pPr>
              <a:r>
                <a:rPr sz="975" b="0">
                  <a:solidFill>
                    <a:srgbClr val="565656"/>
                  </a:solidFill>
                  <a:latin typeface="Inter Tight"/>
                </a:rPr>
                <a:t>audio workstation</a:t>
              </a:r>
            </a:p>
          </p:txBody>
        </p:sp>
        <p:sp>
          <p:nvSpPr>
            <p:cNvPr id="22" name="Stub"/>
            <p:cNvSpPr txBox="1"/>
            <p:nvPr/>
          </p:nvSpPr>
          <p:spPr>
            <a:xfrm rot="16200000">
              <a:off x="5610225" y="21621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23" name="Ticket · Ableton Learning Music"/>
          <p:cNvGrpSpPr/>
          <p:nvPr/>
        </p:nvGrpSpPr>
        <p:grpSpPr>
          <a:xfrm rot="21570000">
            <a:off x="609600" y="2971800"/>
            <a:ext cx="3248025" cy="1600200"/>
            <a:chOff x="609600" y="2971800"/>
            <a:chExt cx="3248025" cy="1600200"/>
          </a:xfrm>
        </p:grpSpPr>
        <p:sp>
          <p:nvSpPr>
            <p:cNvPr id="24" name="Card"/>
            <p:cNvSpPr/>
            <p:nvPr/>
          </p:nvSpPr>
          <p:spPr>
            <a:xfrm>
              <a:off x="609600" y="306705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5" name="Perforation"/>
            <p:cNvCxnSpPr/>
            <p:nvPr/>
          </p:nvCxnSpPr>
          <p:spPr>
            <a:xfrm>
              <a:off x="2933700" y="312420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6" name="Notch"/>
            <p:cNvSpPr/>
            <p:nvPr/>
          </p:nvSpPr>
          <p:spPr>
            <a:xfrm>
              <a:off x="2838450" y="29718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Notch"/>
            <p:cNvSpPr/>
            <p:nvPr/>
          </p:nvSpPr>
          <p:spPr>
            <a:xfrm>
              <a:off x="2838450" y="43815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Logo" descr="image8.png"/>
            <p:cNvPicPr>
              <a:picLocks noChangeAspect="1"/>
            </p:cNvPicPr>
            <p:nvPr/>
          </p:nvPicPr>
          <p:blipFill>
            <a:blip r:embed="rId5"/>
            <a:stretch>
              <a:fillRect/>
            </a:stretch>
          </p:blipFill>
          <p:spPr>
            <a:xfrm>
              <a:off x="800100" y="3257550"/>
              <a:ext cx="332459" cy="285750"/>
            </a:xfrm>
            <a:prstGeom prst="rect">
              <a:avLst/>
            </a:prstGeom>
          </p:spPr>
        </p:pic>
        <p:sp>
          <p:nvSpPr>
            <p:cNvPr id="29" name="Title"/>
            <p:cNvSpPr txBox="1"/>
            <p:nvPr/>
          </p:nvSpPr>
          <p:spPr>
            <a:xfrm>
              <a:off x="800100" y="3638550"/>
              <a:ext cx="2000250" cy="361950"/>
            </a:xfrm>
            <a:prstGeom prst="rect">
              <a:avLst/>
            </a:prstGeom>
            <a:noFill/>
          </p:spPr>
          <p:txBody>
            <a:bodyPr wrap="square" lIns="0" tIns="0" rIns="0" bIns="0" anchor="t">
              <a:spAutoFit/>
            </a:bodyPr>
            <a:lstStyle/>
            <a:p>
              <a:pPr algn="l">
                <a:lnSpc>
                  <a:spcPct val="120000"/>
                </a:lnSpc>
              </a:pPr>
              <a:r>
                <a:rPr sz="1125" b="0" spc="68">
                  <a:solidFill>
                    <a:srgbClr val="131313"/>
                  </a:solidFill>
                  <a:latin typeface="Archivo ExtraBold"/>
                </a:rPr>
                <a:t>ABLETON LEARNING MUSIC</a:t>
              </a:r>
            </a:p>
          </p:txBody>
        </p:sp>
        <p:sp>
          <p:nvSpPr>
            <p:cNvPr id="30" name="Sub"/>
            <p:cNvSpPr txBox="1"/>
            <p:nvPr/>
          </p:nvSpPr>
          <p:spPr>
            <a:xfrm>
              <a:off x="800100" y="4076700"/>
              <a:ext cx="2000250" cy="186214"/>
            </a:xfrm>
            <a:prstGeom prst="rect">
              <a:avLst/>
            </a:prstGeom>
            <a:noFill/>
          </p:spPr>
          <p:txBody>
            <a:bodyPr wrap="square" lIns="0" tIns="0" rIns="0" bIns="0" anchor="t">
              <a:spAutoFit/>
            </a:bodyPr>
            <a:lstStyle/>
            <a:p>
              <a:pPr algn="l">
                <a:lnSpc>
                  <a:spcPct val="135000"/>
                </a:lnSpc>
              </a:pPr>
              <a:r>
                <a:rPr sz="975" b="0">
                  <a:solidFill>
                    <a:srgbClr val="565656"/>
                  </a:solidFill>
                  <a:latin typeface="Inter Tight"/>
                </a:rPr>
                <a:t>music production</a:t>
              </a:r>
            </a:p>
          </p:txBody>
        </p:sp>
        <p:sp>
          <p:nvSpPr>
            <p:cNvPr id="31" name="Stub"/>
            <p:cNvSpPr txBox="1"/>
            <p:nvPr/>
          </p:nvSpPr>
          <p:spPr>
            <a:xfrm rot="16200000">
              <a:off x="2562225" y="370522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32" name="Ticket · Celtx"/>
          <p:cNvGrpSpPr/>
          <p:nvPr/>
        </p:nvGrpSpPr>
        <p:grpSpPr>
          <a:xfrm rot="60000">
            <a:off x="3657600" y="2971800"/>
            <a:ext cx="3248025" cy="1600200"/>
            <a:chOff x="3657600" y="2971800"/>
            <a:chExt cx="3248025" cy="1600200"/>
          </a:xfrm>
        </p:grpSpPr>
        <p:sp>
          <p:nvSpPr>
            <p:cNvPr id="33" name="Card"/>
            <p:cNvSpPr/>
            <p:nvPr/>
          </p:nvSpPr>
          <p:spPr>
            <a:xfrm>
              <a:off x="3657600" y="306705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4" name="Perforation"/>
            <p:cNvCxnSpPr/>
            <p:nvPr/>
          </p:nvCxnSpPr>
          <p:spPr>
            <a:xfrm>
              <a:off x="5981700" y="312420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5" name="Notch"/>
            <p:cNvSpPr/>
            <p:nvPr/>
          </p:nvSpPr>
          <p:spPr>
            <a:xfrm>
              <a:off x="5886450" y="29718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Notch"/>
            <p:cNvSpPr/>
            <p:nvPr/>
          </p:nvSpPr>
          <p:spPr>
            <a:xfrm>
              <a:off x="5886450" y="438150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7" name="Logo" descr="image9.png"/>
            <p:cNvPicPr>
              <a:picLocks noChangeAspect="1"/>
            </p:cNvPicPr>
            <p:nvPr/>
          </p:nvPicPr>
          <p:blipFill>
            <a:blip r:embed="rId6"/>
            <a:stretch>
              <a:fillRect/>
            </a:stretch>
          </p:blipFill>
          <p:spPr>
            <a:xfrm>
              <a:off x="3848100" y="3257550"/>
              <a:ext cx="285750" cy="285750"/>
            </a:xfrm>
            <a:prstGeom prst="rect">
              <a:avLst/>
            </a:prstGeom>
          </p:spPr>
        </p:pic>
        <p:sp>
          <p:nvSpPr>
            <p:cNvPr id="38" name="Title"/>
            <p:cNvSpPr txBox="1"/>
            <p:nvPr/>
          </p:nvSpPr>
          <p:spPr>
            <a:xfrm>
              <a:off x="3848100" y="3638550"/>
              <a:ext cx="2000250" cy="190500"/>
            </a:xfrm>
            <a:prstGeom prst="rect">
              <a:avLst/>
            </a:prstGeom>
            <a:noFill/>
          </p:spPr>
          <p:txBody>
            <a:bodyPr wrap="square" lIns="0" tIns="0" rIns="0" bIns="0" anchor="t">
              <a:spAutoFit/>
            </a:bodyPr>
            <a:lstStyle/>
            <a:p>
              <a:pPr algn="l">
                <a:lnSpc>
                  <a:spcPct val="120000"/>
                </a:lnSpc>
              </a:pPr>
              <a:r>
                <a:rPr sz="1125" b="0" spc="68">
                  <a:solidFill>
                    <a:srgbClr val="131313"/>
                  </a:solidFill>
                  <a:latin typeface="Archivo ExtraBold"/>
                </a:rPr>
                <a:t>CELTX</a:t>
              </a:r>
            </a:p>
          </p:txBody>
        </p:sp>
        <p:sp>
          <p:nvSpPr>
            <p:cNvPr id="39" name="Sub"/>
            <p:cNvSpPr txBox="1"/>
            <p:nvPr/>
          </p:nvSpPr>
          <p:spPr>
            <a:xfrm>
              <a:off x="3848100" y="3905250"/>
              <a:ext cx="2000250" cy="186214"/>
            </a:xfrm>
            <a:prstGeom prst="rect">
              <a:avLst/>
            </a:prstGeom>
            <a:noFill/>
          </p:spPr>
          <p:txBody>
            <a:bodyPr wrap="square" lIns="0" tIns="0" rIns="0" bIns="0" anchor="t">
              <a:spAutoFit/>
            </a:bodyPr>
            <a:lstStyle/>
            <a:p>
              <a:pPr algn="l">
                <a:lnSpc>
                  <a:spcPct val="135000"/>
                </a:lnSpc>
              </a:pPr>
              <a:r>
                <a:rPr sz="975" b="0">
                  <a:solidFill>
                    <a:srgbClr val="565656"/>
                  </a:solidFill>
                  <a:latin typeface="Inter Tight"/>
                </a:rPr>
                <a:t>script writing</a:t>
              </a:r>
            </a:p>
          </p:txBody>
        </p:sp>
        <p:sp>
          <p:nvSpPr>
            <p:cNvPr id="40" name="Stub"/>
            <p:cNvSpPr txBox="1"/>
            <p:nvPr/>
          </p:nvSpPr>
          <p:spPr>
            <a:xfrm rot="16200000">
              <a:off x="5610225" y="370522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41" name="Ticket · Canva"/>
          <p:cNvGrpSpPr/>
          <p:nvPr/>
        </p:nvGrpSpPr>
        <p:grpSpPr>
          <a:xfrm rot="21510000">
            <a:off x="609600" y="4514850"/>
            <a:ext cx="3248025" cy="1600200"/>
            <a:chOff x="609600" y="4514850"/>
            <a:chExt cx="3248025" cy="1600200"/>
          </a:xfrm>
        </p:grpSpPr>
        <p:sp>
          <p:nvSpPr>
            <p:cNvPr id="42" name="Card"/>
            <p:cNvSpPr/>
            <p:nvPr/>
          </p:nvSpPr>
          <p:spPr>
            <a:xfrm>
              <a:off x="609600" y="46101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3" name="Perforation"/>
            <p:cNvCxnSpPr/>
            <p:nvPr/>
          </p:nvCxnSpPr>
          <p:spPr>
            <a:xfrm>
              <a:off x="2933700" y="46672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44" name="Notch"/>
            <p:cNvSpPr/>
            <p:nvPr/>
          </p:nvSpPr>
          <p:spPr>
            <a:xfrm>
              <a:off x="2838450" y="45148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Notch"/>
            <p:cNvSpPr/>
            <p:nvPr/>
          </p:nvSpPr>
          <p:spPr>
            <a:xfrm>
              <a:off x="2838450" y="59245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6" name="Logo" descr="image10.png"/>
            <p:cNvPicPr>
              <a:picLocks noChangeAspect="1"/>
            </p:cNvPicPr>
            <p:nvPr/>
          </p:nvPicPr>
          <p:blipFill>
            <a:blip r:embed="rId7"/>
            <a:stretch>
              <a:fillRect/>
            </a:stretch>
          </p:blipFill>
          <p:spPr>
            <a:xfrm>
              <a:off x="800100" y="4800600"/>
              <a:ext cx="285750" cy="285750"/>
            </a:xfrm>
            <a:prstGeom prst="rect">
              <a:avLst/>
            </a:prstGeom>
          </p:spPr>
        </p:pic>
        <p:sp>
          <p:nvSpPr>
            <p:cNvPr id="47" name="Title"/>
            <p:cNvSpPr txBox="1"/>
            <p:nvPr/>
          </p:nvSpPr>
          <p:spPr>
            <a:xfrm>
              <a:off x="800100" y="5181600"/>
              <a:ext cx="2000250" cy="190500"/>
            </a:xfrm>
            <a:prstGeom prst="rect">
              <a:avLst/>
            </a:prstGeom>
            <a:noFill/>
          </p:spPr>
          <p:txBody>
            <a:bodyPr wrap="square" lIns="0" tIns="0" rIns="0" bIns="0" anchor="t">
              <a:spAutoFit/>
            </a:bodyPr>
            <a:lstStyle/>
            <a:p>
              <a:pPr algn="l">
                <a:lnSpc>
                  <a:spcPct val="120000"/>
                </a:lnSpc>
              </a:pPr>
              <a:r>
                <a:rPr sz="1125" b="0" spc="68">
                  <a:solidFill>
                    <a:srgbClr val="131313"/>
                  </a:solidFill>
                  <a:latin typeface="Archivo ExtraBold"/>
                </a:rPr>
                <a:t>CANVA</a:t>
              </a:r>
            </a:p>
          </p:txBody>
        </p:sp>
        <p:sp>
          <p:nvSpPr>
            <p:cNvPr id="48" name="Sub"/>
            <p:cNvSpPr txBox="1"/>
            <p:nvPr/>
          </p:nvSpPr>
          <p:spPr>
            <a:xfrm>
              <a:off x="800100" y="5448300"/>
              <a:ext cx="2000250" cy="186214"/>
            </a:xfrm>
            <a:prstGeom prst="rect">
              <a:avLst/>
            </a:prstGeom>
            <a:noFill/>
          </p:spPr>
          <p:txBody>
            <a:bodyPr wrap="square" lIns="0" tIns="0" rIns="0" bIns="0" anchor="t">
              <a:spAutoFit/>
            </a:bodyPr>
            <a:lstStyle/>
            <a:p>
              <a:pPr algn="l">
                <a:lnSpc>
                  <a:spcPct val="135000"/>
                </a:lnSpc>
              </a:pPr>
              <a:r>
                <a:rPr sz="975" b="0">
                  <a:solidFill>
                    <a:srgbClr val="565656"/>
                  </a:solidFill>
                  <a:latin typeface="Inter Tight"/>
                </a:rPr>
                <a:t>design</a:t>
              </a:r>
            </a:p>
          </p:txBody>
        </p:sp>
        <p:sp>
          <p:nvSpPr>
            <p:cNvPr id="49" name="Stub"/>
            <p:cNvSpPr txBox="1"/>
            <p:nvPr/>
          </p:nvSpPr>
          <p:spPr>
            <a:xfrm rot="16200000">
              <a:off x="2562225" y="52482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grpSp>
        <p:nvGrpSpPr>
          <p:cNvPr id="50" name="Ticket · Letterboxd"/>
          <p:cNvGrpSpPr/>
          <p:nvPr/>
        </p:nvGrpSpPr>
        <p:grpSpPr>
          <a:xfrm rot="30000">
            <a:off x="3657600" y="4514850"/>
            <a:ext cx="3248025" cy="1600200"/>
            <a:chOff x="3657600" y="4514850"/>
            <a:chExt cx="3248025" cy="1600200"/>
          </a:xfrm>
        </p:grpSpPr>
        <p:sp>
          <p:nvSpPr>
            <p:cNvPr id="51" name="Card"/>
            <p:cNvSpPr/>
            <p:nvPr/>
          </p:nvSpPr>
          <p:spPr>
            <a:xfrm>
              <a:off x="3657600" y="4610100"/>
              <a:ext cx="2857500" cy="1409700"/>
            </a:xfrm>
            <a:prstGeom prst="roundRect">
              <a:avLst>
                <a:gd name="adj" fmla="val 6756"/>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2" name="Perforation"/>
            <p:cNvCxnSpPr/>
            <p:nvPr/>
          </p:nvCxnSpPr>
          <p:spPr>
            <a:xfrm>
              <a:off x="5981700" y="4667250"/>
              <a:ext cx="0" cy="12954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53" name="Notch"/>
            <p:cNvSpPr/>
            <p:nvPr/>
          </p:nvSpPr>
          <p:spPr>
            <a:xfrm>
              <a:off x="5886450" y="45148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Notch"/>
            <p:cNvSpPr/>
            <p:nvPr/>
          </p:nvSpPr>
          <p:spPr>
            <a:xfrm>
              <a:off x="5886450" y="59245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5" name="Logo" descr="image11.png"/>
            <p:cNvPicPr>
              <a:picLocks noChangeAspect="1"/>
            </p:cNvPicPr>
            <p:nvPr/>
          </p:nvPicPr>
          <p:blipFill>
            <a:blip r:embed="rId8"/>
            <a:stretch>
              <a:fillRect/>
            </a:stretch>
          </p:blipFill>
          <p:spPr>
            <a:xfrm>
              <a:off x="3848100" y="4800600"/>
              <a:ext cx="510268" cy="285750"/>
            </a:xfrm>
            <a:prstGeom prst="rect">
              <a:avLst/>
            </a:prstGeom>
          </p:spPr>
        </p:pic>
        <p:sp>
          <p:nvSpPr>
            <p:cNvPr id="56" name="Title"/>
            <p:cNvSpPr txBox="1"/>
            <p:nvPr/>
          </p:nvSpPr>
          <p:spPr>
            <a:xfrm>
              <a:off x="3848100" y="5181600"/>
              <a:ext cx="2000250" cy="190500"/>
            </a:xfrm>
            <a:prstGeom prst="rect">
              <a:avLst/>
            </a:prstGeom>
            <a:noFill/>
          </p:spPr>
          <p:txBody>
            <a:bodyPr wrap="square" lIns="0" tIns="0" rIns="0" bIns="0" anchor="t">
              <a:spAutoFit/>
            </a:bodyPr>
            <a:lstStyle/>
            <a:p>
              <a:pPr algn="l">
                <a:lnSpc>
                  <a:spcPct val="120000"/>
                </a:lnSpc>
              </a:pPr>
              <a:r>
                <a:rPr sz="1125" b="0" spc="68">
                  <a:solidFill>
                    <a:srgbClr val="131313"/>
                  </a:solidFill>
                  <a:latin typeface="Archivo ExtraBold"/>
                </a:rPr>
                <a:t>LETTERBOXD</a:t>
              </a:r>
            </a:p>
          </p:txBody>
        </p:sp>
        <p:sp>
          <p:nvSpPr>
            <p:cNvPr id="57" name="Sub"/>
            <p:cNvSpPr txBox="1"/>
            <p:nvPr/>
          </p:nvSpPr>
          <p:spPr>
            <a:xfrm>
              <a:off x="3848100" y="5448300"/>
              <a:ext cx="2000250" cy="186214"/>
            </a:xfrm>
            <a:prstGeom prst="rect">
              <a:avLst/>
            </a:prstGeom>
            <a:noFill/>
          </p:spPr>
          <p:txBody>
            <a:bodyPr wrap="square" lIns="0" tIns="0" rIns="0" bIns="0" anchor="t">
              <a:spAutoFit/>
            </a:bodyPr>
            <a:lstStyle/>
            <a:p>
              <a:pPr algn="l">
                <a:lnSpc>
                  <a:spcPct val="135000"/>
                </a:lnSpc>
              </a:pPr>
              <a:r>
                <a:rPr sz="975" b="0">
                  <a:solidFill>
                    <a:srgbClr val="565656"/>
                  </a:solidFill>
                  <a:latin typeface="Inter Tight"/>
                </a:rPr>
                <a:t>film lovers community</a:t>
              </a:r>
            </a:p>
          </p:txBody>
        </p:sp>
        <p:sp>
          <p:nvSpPr>
            <p:cNvPr id="58" name="Stub"/>
            <p:cNvSpPr txBox="1"/>
            <p:nvPr/>
          </p:nvSpPr>
          <p:spPr>
            <a:xfrm rot="16200000">
              <a:off x="5610225" y="5248275"/>
              <a:ext cx="1295400" cy="133350"/>
            </a:xfrm>
            <a:prstGeom prst="rect">
              <a:avLst/>
            </a:prstGeom>
            <a:noFill/>
          </p:spPr>
          <p:txBody>
            <a:bodyPr wrap="square" lIns="0" tIns="0" rIns="0" bIns="0" anchor="ctr">
              <a:spAutoFit/>
            </a:bodyPr>
            <a:lstStyle/>
            <a:p>
              <a:pPr algn="ctr">
                <a:lnSpc>
                  <a:spcPct val="130000"/>
                </a:lnSpc>
              </a:pPr>
              <a:r>
                <a:rPr sz="675" b="1" spc="148">
                  <a:solidFill>
                    <a:srgbClr val="565656"/>
                  </a:solidFill>
                  <a:latin typeface="Archivo"/>
                </a:rPr>
                <a:t>CAREERS IN SCREEN</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53641"/>
            <a:ext cx="10267950" cy="433388"/>
          </a:xfrm>
          <a:prstGeom prst="rect">
            <a:avLst/>
          </a:prstGeom>
          <a:noFill/>
        </p:spPr>
        <p:txBody>
          <a:bodyPr wrap="none" lIns="0" tIns="0" rIns="0" bIns="0" anchor="t">
            <a:spAutoFit/>
          </a:bodyPr>
          <a:lstStyle/>
          <a:p>
            <a:pPr algn="l">
              <a:lnSpc>
                <a:spcPct val="104000"/>
              </a:lnSpc>
            </a:pPr>
            <a:r>
              <a:rPr sz="2625" b="0" spc="-66">
                <a:solidFill>
                  <a:srgbClr val="FFFFFF"/>
                </a:solidFill>
                <a:latin typeface="Archivo Black"/>
              </a:rPr>
              <a:t>Starting in the industry as an intern at West Cork Film 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5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53641"/>
            <a:ext cx="10267950" cy="433388"/>
          </a:xfrm>
          <a:prstGeom prst="rect">
            <a:avLst/>
          </a:prstGeom>
          <a:noFill/>
        </p:spPr>
        <p:txBody>
          <a:bodyPr wrap="none" lIns="0" tIns="0" rIns="0" bIns="0" anchor="t">
            <a:spAutoFit/>
          </a:bodyPr>
          <a:lstStyle/>
          <a:p>
            <a:pPr algn="l">
              <a:lnSpc>
                <a:spcPct val="104000"/>
              </a:lnSpc>
            </a:pPr>
            <a:r>
              <a:rPr sz="2625" b="0" spc="-66">
                <a:solidFill>
                  <a:srgbClr val="FFFFFF"/>
                </a:solidFill>
                <a:latin typeface="Archivo Black"/>
              </a:rPr>
              <a:t>Starting in the industry as a trainee at West Cork Film 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65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8945654" cy="404341"/>
          </a:xfrm>
          <a:prstGeom prst="rect">
            <a:avLst/>
          </a:prstGeom>
          <a:noFill/>
        </p:spPr>
        <p:txBody>
          <a:bodyPr wrap="none" lIns="0" tIns="0" rIns="0" bIns="0" anchor="t">
            <a:spAutoFit/>
          </a:bodyPr>
          <a:lstStyle/>
          <a:p>
            <a:pPr>
              <a:lnSpc>
                <a:spcPct val="104000"/>
              </a:lnSpc>
            </a:pPr>
            <a:r>
              <a:rPr lang="en-GB" sz="2700" spc="-68" dirty="0">
                <a:solidFill>
                  <a:srgbClr val="FFFFFF"/>
                </a:solidFill>
                <a:latin typeface="Archivo Black"/>
              </a:rPr>
              <a:t>Most challenging bits in the industry </a:t>
            </a:r>
            <a:r>
              <a:rPr sz="2700" b="0" spc="-68" dirty="0">
                <a:solidFill>
                  <a:srgbClr val="FFFFFF"/>
                </a:solidFill>
                <a:latin typeface="Archivo Black"/>
              </a:rPr>
              <a:t>at </a:t>
            </a:r>
            <a:r>
              <a:rPr lang="en-GB" sz="2700" b="0" spc="-68" dirty="0">
                <a:solidFill>
                  <a:srgbClr val="FFFFFF"/>
                </a:solidFill>
                <a:latin typeface="Archivo Black"/>
              </a:rPr>
              <a:t>WCF </a:t>
            </a:r>
            <a:r>
              <a:rPr sz="2700" b="0" spc="-68" dirty="0">
                <a:solidFill>
                  <a:srgbClr val="FFFFFF"/>
                </a:solidFill>
                <a:latin typeface="Archivo Black"/>
              </a:rPr>
              <a:t>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2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9819868" cy="404341"/>
          </a:xfrm>
          <a:prstGeom prst="rect">
            <a:avLst/>
          </a:prstGeom>
          <a:noFill/>
        </p:spPr>
        <p:txBody>
          <a:bodyPr wrap="none" lIns="0" tIns="0" rIns="0" bIns="0" anchor="t">
            <a:spAutoFit/>
          </a:bodyPr>
          <a:lstStyle/>
          <a:p>
            <a:pPr>
              <a:lnSpc>
                <a:spcPct val="104000"/>
              </a:lnSpc>
            </a:pPr>
            <a:r>
              <a:rPr lang="en-GB" sz="2700" spc="-68" dirty="0">
                <a:solidFill>
                  <a:srgbClr val="FFFFFF"/>
                </a:solidFill>
                <a:latin typeface="Archivo Black"/>
              </a:rPr>
              <a:t>Most challenging bits in the industry</a:t>
            </a:r>
            <a:r>
              <a:rPr sz="2700" b="0" spc="-68" dirty="0">
                <a:solidFill>
                  <a:srgbClr val="FFFFFF"/>
                </a:solidFill>
                <a:latin typeface="Archivo Black"/>
              </a:rPr>
              <a:t>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89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Best bits at West Cork Film 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poster (video missing)" descr="worst-parts-of-the-job.jpg"/>
          <p:cNvPicPr>
            <a:picLocks noChangeAspect="1"/>
          </p:cNvPicPr>
          <p:nvPr/>
        </p:nvPicPr>
        <p:blipFill>
          <a:blip r:embed="rId3"/>
          <a:stretch>
            <a:fillRect/>
          </a:stretch>
        </p:blipFill>
        <p:spPr>
          <a:xfrm>
            <a:off x="1619250" y="1371600"/>
            <a:ext cx="8953500" cy="503872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Best bits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9937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24005"/>
        </a:solidFill>
        <a:effectLst/>
      </p:bgPr>
    </p:bg>
    <p:spTree>
      <p:nvGrpSpPr>
        <p:cNvPr id="1" name=""/>
        <p:cNvGrpSpPr/>
        <p:nvPr/>
      </p:nvGrpSpPr>
      <p:grpSpPr>
        <a:xfrm>
          <a:off x="0" y="0"/>
          <a:ext cx="0" cy="0"/>
          <a:chOff x="0" y="0"/>
          <a:chExt cx="0" cy="0"/>
        </a:xfrm>
      </p:grpSpPr>
      <p:pic>
        <p:nvPicPr>
          <p:cNvPr id="2" name="Still" descr="AdobeStock_497136923-9e8fbb58666b.jpg"/>
          <p:cNvPicPr>
            <a:picLocks noChangeAspect="1"/>
          </p:cNvPicPr>
          <p:nvPr/>
        </p:nvPicPr>
        <p:blipFill>
          <a:blip r:embed="rId2"/>
          <a:stretch>
            <a:fillRect/>
          </a:stretch>
        </p:blipFill>
        <p:spPr>
          <a:xfrm>
            <a:off x="6477000" y="0"/>
            <a:ext cx="5715000" cy="6858000"/>
          </a:xfrm>
          <a:prstGeom prst="rect">
            <a:avLst/>
          </a:prstGeom>
        </p:spPr>
      </p:pic>
      <p:grpSp>
        <p:nvGrpSpPr>
          <p:cNvPr id="3" name="Badge · exercise"/>
          <p:cNvGrpSpPr/>
          <p:nvPr/>
        </p:nvGrpSpPr>
        <p:grpSpPr>
          <a:xfrm>
            <a:off x="609600" y="495300"/>
            <a:ext cx="609600" cy="609600"/>
            <a:chOff x="609600" y="495300"/>
            <a:chExt cx="609600" cy="609600"/>
          </a:xfrm>
        </p:grpSpPr>
        <p:sp>
          <p:nvSpPr>
            <p:cNvPr id="4" name="Square"/>
            <p:cNvSpPr/>
            <p:nvPr/>
          </p:nvSpPr>
          <p:spPr>
            <a:xfrm>
              <a:off x="609600" y="495300"/>
              <a:ext cx="609600" cy="609600"/>
            </a:xfrm>
            <a:prstGeom prst="rect">
              <a:avLst/>
            </a:prstGeom>
            <a:no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con · pen-line"/>
            <p:cNvSpPr/>
            <p:nvPr/>
          </p:nvSpPr>
          <p:spPr>
            <a:xfrm>
              <a:off x="787400" y="673100"/>
              <a:ext cx="254000" cy="254000"/>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25400"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6" name="Kicker"/>
          <p:cNvSpPr txBox="1"/>
          <p:nvPr/>
        </p:nvSpPr>
        <p:spPr>
          <a:xfrm>
            <a:off x="1390650" y="676275"/>
            <a:ext cx="6667500" cy="247650"/>
          </a:xfrm>
          <a:prstGeom prst="rect">
            <a:avLst/>
          </a:prstGeom>
          <a:noFill/>
        </p:spPr>
        <p:txBody>
          <a:bodyPr wrap="square" lIns="0" tIns="0" rIns="0" bIns="0" anchor="t">
            <a:spAutoFit/>
          </a:bodyPr>
          <a:lstStyle/>
          <a:p>
            <a:pPr algn="l">
              <a:lnSpc>
                <a:spcPct val="130000"/>
              </a:lnSpc>
            </a:pPr>
            <a:r>
              <a:rPr sz="1425" b="1" spc="314">
                <a:solidFill>
                  <a:srgbClr val="FFFFFF"/>
                </a:solidFill>
                <a:latin typeface="Archivo"/>
              </a:rPr>
              <a:t>EXERCISE 2 - TEACHER’S PACK P.3</a:t>
            </a:r>
          </a:p>
        </p:txBody>
      </p:sp>
      <p:sp>
        <p:nvSpPr>
          <p:cNvPr id="7" name="Title"/>
          <p:cNvSpPr txBox="1"/>
          <p:nvPr/>
        </p:nvSpPr>
        <p:spPr>
          <a:xfrm>
            <a:off x="609600" y="1333500"/>
            <a:ext cx="5410200" cy="2849880"/>
          </a:xfrm>
          <a:prstGeom prst="rect">
            <a:avLst/>
          </a:prstGeom>
          <a:noFill/>
        </p:spPr>
        <p:txBody>
          <a:bodyPr wrap="square" lIns="0" tIns="0" rIns="0" bIns="0" anchor="t">
            <a:spAutoFit/>
          </a:bodyPr>
          <a:lstStyle/>
          <a:p>
            <a:pPr algn="l">
              <a:lnSpc>
                <a:spcPct val="104000"/>
              </a:lnSpc>
            </a:pPr>
            <a:r>
              <a:rPr sz="4200" b="0" spc="-105">
                <a:solidFill>
                  <a:srgbClr val="FFFFFF"/>
                </a:solidFill>
                <a:latin typeface="Archivo Black"/>
              </a:rPr>
              <a:t>Talk to each other about the last thing you watched that made a BIG impression on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AdobeStock_122716559-d0e5a39f62fa.jpg"/>
          <p:cNvPicPr>
            <a:picLocks noChangeAspect="1"/>
          </p:cNvPicPr>
          <p:nvPr/>
        </p:nvPicPr>
        <p:blipFill>
          <a:blip r:embed="rId2"/>
          <a:stretch>
            <a:fillRect/>
          </a:stretch>
        </p:blipFill>
        <p:spPr>
          <a:xfrm>
            <a:off x="0" y="0"/>
            <a:ext cx="12192000" cy="6858000"/>
          </a:xfrm>
          <a:prstGeom prst="rect">
            <a:avLst/>
          </a:prstGeom>
        </p:spPr>
      </p:pic>
      <p:sp>
        <p:nvSpPr>
          <p:cNvPr id="3" name="Scrim"/>
          <p:cNvSpPr/>
          <p:nvPr/>
        </p:nvSpPr>
        <p:spPr>
          <a:xfrm>
            <a:off x="0" y="0"/>
            <a:ext cx="12192000" cy="6858000"/>
          </a:xfrm>
          <a:prstGeom prst="rect">
            <a:avLst/>
          </a:prstGeom>
          <a:gradFill rotWithShape="1">
            <a:gsLst>
              <a:gs pos="0">
                <a:srgbClr val="003940">
                  <a:alpha val="94000"/>
                </a:srgbClr>
              </a:gs>
              <a:gs pos="45000">
                <a:srgbClr val="003940">
                  <a:alpha val="78000"/>
                </a:srgbClr>
              </a:gs>
              <a:gs pos="100000">
                <a:srgbClr val="003940">
                  <a:alpha val="38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hip"/>
          <p:cNvSpPr txBox="1"/>
          <p:nvPr/>
        </p:nvSpPr>
        <p:spPr>
          <a:xfrm>
            <a:off x="609600" y="666750"/>
            <a:ext cx="170307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TWO</a:t>
            </a:r>
          </a:p>
        </p:txBody>
      </p:sp>
      <p:sp>
        <p:nvSpPr>
          <p:cNvPr id="5" name="Title"/>
          <p:cNvSpPr txBox="1"/>
          <p:nvPr/>
        </p:nvSpPr>
        <p:spPr>
          <a:xfrm>
            <a:off x="609600" y="3616452"/>
            <a:ext cx="8382000" cy="2136648"/>
          </a:xfrm>
          <a:prstGeom prst="rect">
            <a:avLst/>
          </a:prstGeom>
          <a:noFill/>
        </p:spPr>
        <p:txBody>
          <a:bodyPr wrap="square" lIns="0" tIns="0" rIns="0" bIns="0" anchor="t">
            <a:spAutoFit/>
          </a:bodyPr>
          <a:lstStyle/>
          <a:p>
            <a:pPr algn="l">
              <a:lnSpc>
                <a:spcPct val="104000"/>
              </a:lnSpc>
            </a:pPr>
            <a:r>
              <a:rPr sz="7800" b="0" spc="-195">
                <a:solidFill>
                  <a:srgbClr val="FFFFFF"/>
                </a:solidFill>
                <a:latin typeface="Archivo Black"/>
              </a:rPr>
              <a:t>What is ‘Development’?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6096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TWO</a:t>
            </a:r>
          </a:p>
        </p:txBody>
      </p:sp>
      <p:sp>
        <p:nvSpPr>
          <p:cNvPr id="3" name="Title"/>
          <p:cNvSpPr txBox="1"/>
          <p:nvPr/>
        </p:nvSpPr>
        <p:spPr>
          <a:xfrm>
            <a:off x="609600" y="990600"/>
            <a:ext cx="4381500" cy="1185672"/>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What is ‘Development’?</a:t>
            </a:r>
          </a:p>
        </p:txBody>
      </p:sp>
      <p:sp>
        <p:nvSpPr>
          <p:cNvPr id="4" name="Body"/>
          <p:cNvSpPr txBox="1"/>
          <p:nvPr/>
        </p:nvSpPr>
        <p:spPr>
          <a:xfrm>
            <a:off x="5334000" y="723900"/>
            <a:ext cx="6248400" cy="2266950"/>
          </a:xfrm>
          <a:prstGeom prst="rect">
            <a:avLst/>
          </a:prstGeom>
          <a:noFill/>
        </p:spPr>
        <p:txBody>
          <a:bodyPr wrap="square" lIns="0" tIns="0" rIns="0" bIns="0" anchor="t">
            <a:spAutoFit/>
          </a:bodyPr>
          <a:lstStyle/>
          <a:p>
            <a:pPr algn="l">
              <a:lnSpc>
                <a:spcPct val="150000"/>
              </a:lnSpc>
            </a:pPr>
            <a:r>
              <a:rPr sz="1500" b="0">
                <a:solidFill>
                  <a:srgbClr val="131313"/>
                </a:solidFill>
                <a:latin typeface="Inter Tight"/>
              </a:rPr>
              <a:t>Development is the stage of a project where the idea / story is shaped, the financing for the project is put together, and the creative team (and cast) is gathered.</a:t>
            </a:r>
          </a:p>
          <a:p>
            <a:pPr algn="l">
              <a:lnSpc>
                <a:spcPct val="150000"/>
              </a:lnSpc>
              <a:spcBef>
                <a:spcPts val="1200"/>
              </a:spcBef>
            </a:pPr>
            <a:r>
              <a:rPr sz="1500" b="0">
                <a:solidFill>
                  <a:srgbClr val="565656"/>
                </a:solidFill>
                <a:latin typeface="Inter Tight"/>
              </a:rPr>
              <a:t>Financing can come from different public funders (like Screen Ireland), from film studios, from broadcasters, or occasionally from private investors.</a:t>
            </a:r>
          </a:p>
        </p:txBody>
      </p:sp>
      <p:pic>
        <p:nvPicPr>
          <p:cNvPr id="5" name="Still" descr="AdobeStock_676296794-77e3d53f11e6.jpg"/>
          <p:cNvPicPr>
            <a:picLocks noChangeAspect="1"/>
          </p:cNvPicPr>
          <p:nvPr/>
        </p:nvPicPr>
        <p:blipFill>
          <a:blip r:embed="rId2"/>
          <a:stretch>
            <a:fillRect/>
          </a:stretch>
        </p:blipFill>
        <p:spPr>
          <a:xfrm>
            <a:off x="0" y="3810000"/>
            <a:ext cx="12192000" cy="304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AdobeStock_236241394-87cb8998d95c.jpg"/>
          <p:cNvPicPr>
            <a:picLocks noChangeAspect="1"/>
          </p:cNvPicPr>
          <p:nvPr/>
        </p:nvPicPr>
        <p:blipFill>
          <a:blip r:embed="rId2"/>
          <a:stretch>
            <a:fillRect/>
          </a:stretch>
        </p:blipFill>
        <p:spPr>
          <a:xfrm>
            <a:off x="0" y="0"/>
            <a:ext cx="12192000" cy="6858000"/>
          </a:xfrm>
          <a:prstGeom prst="rect">
            <a:avLst/>
          </a:prstGeom>
        </p:spPr>
      </p:pic>
      <p:sp>
        <p:nvSpPr>
          <p:cNvPr id="3" name="Scrim"/>
          <p:cNvSpPr/>
          <p:nvPr/>
        </p:nvSpPr>
        <p:spPr>
          <a:xfrm>
            <a:off x="0" y="0"/>
            <a:ext cx="12192000" cy="6858000"/>
          </a:xfrm>
          <a:prstGeom prst="rect">
            <a:avLst/>
          </a:prstGeom>
          <a:gradFill rotWithShape="1">
            <a:gsLst>
              <a:gs pos="0">
                <a:srgbClr val="003940">
                  <a:alpha val="94000"/>
                </a:srgbClr>
              </a:gs>
              <a:gs pos="45000">
                <a:srgbClr val="003940">
                  <a:alpha val="78000"/>
                </a:srgbClr>
              </a:gs>
              <a:gs pos="100000">
                <a:srgbClr val="003940">
                  <a:alpha val="38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itle"/>
          <p:cNvSpPr txBox="1"/>
          <p:nvPr/>
        </p:nvSpPr>
        <p:spPr>
          <a:xfrm>
            <a:off x="609600" y="1257300"/>
            <a:ext cx="9525000" cy="2476500"/>
          </a:xfrm>
          <a:prstGeom prst="rect">
            <a:avLst/>
          </a:prstGeom>
          <a:noFill/>
        </p:spPr>
        <p:txBody>
          <a:bodyPr wrap="square" lIns="0" tIns="0" rIns="0" bIns="0" anchor="t">
            <a:spAutoFit/>
          </a:bodyPr>
          <a:lstStyle/>
          <a:p>
            <a:pPr algn="l">
              <a:lnSpc>
                <a:spcPct val="98000"/>
              </a:lnSpc>
            </a:pPr>
            <a:r>
              <a:rPr sz="7800" b="0" spc="-234">
                <a:solidFill>
                  <a:srgbClr val="FFFFFF"/>
                </a:solidFill>
                <a:latin typeface="Archivo Black"/>
              </a:rPr>
              <a:t>So many jobs.</a:t>
            </a:r>
          </a:p>
          <a:p>
            <a:pPr algn="l">
              <a:lnSpc>
                <a:spcPct val="98000"/>
              </a:lnSpc>
            </a:pPr>
            <a:r>
              <a:rPr sz="7800" b="0" spc="-234">
                <a:solidFill>
                  <a:srgbClr val="FFFFFF"/>
                </a:solidFill>
                <a:latin typeface="Archivo Black"/>
              </a:rPr>
              <a:t>One amazing film.</a:t>
            </a:r>
          </a:p>
        </p:txBody>
      </p:sp>
      <p:sp>
        <p:nvSpPr>
          <p:cNvPr id="5" name="Sub"/>
          <p:cNvSpPr txBox="1"/>
          <p:nvPr/>
        </p:nvSpPr>
        <p:spPr>
          <a:xfrm>
            <a:off x="609600" y="3810000"/>
            <a:ext cx="6667500" cy="381000"/>
          </a:xfrm>
          <a:prstGeom prst="rect">
            <a:avLst/>
          </a:prstGeom>
          <a:noFill/>
        </p:spPr>
        <p:txBody>
          <a:bodyPr wrap="square" lIns="0" tIns="0" rIns="0" bIns="0" anchor="t">
            <a:spAutoFit/>
          </a:bodyPr>
          <a:lstStyle/>
          <a:p>
            <a:pPr algn="l">
              <a:lnSpc>
                <a:spcPct val="130000"/>
              </a:lnSpc>
            </a:pPr>
            <a:r>
              <a:rPr sz="1950" b="0">
                <a:solidFill>
                  <a:srgbClr val="D8CEC0"/>
                </a:solidFill>
                <a:latin typeface="Inter Tight"/>
              </a:rPr>
              <a:t>A complete guide to making a feature film.</a:t>
            </a:r>
          </a:p>
        </p:txBody>
      </p:sp>
      <p:sp>
        <p:nvSpPr>
          <p:cNvPr id="6" name="Chip"/>
          <p:cNvSpPr txBox="1"/>
          <p:nvPr/>
        </p:nvSpPr>
        <p:spPr>
          <a:xfrm>
            <a:off x="609600" y="4724400"/>
            <a:ext cx="435502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100S OF PEOPLE MAKE IT HAPPEN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Development</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Turning ideas into a great story</a:t>
            </a:r>
          </a:p>
        </p:txBody>
      </p:sp>
      <p:grpSp>
        <p:nvGrpSpPr>
          <p:cNvPr id="5" name="Ticket · Writer"/>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pen-line"/>
            <p:cNvSpPr/>
            <p:nvPr/>
          </p:nvSpPr>
          <p:spPr>
            <a:xfrm>
              <a:off x="817562" y="1960562"/>
              <a:ext cx="174625" cy="174625"/>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WRITER</a:t>
              </a:r>
            </a:p>
          </p:txBody>
        </p:sp>
      </p:grpSp>
      <p:grpSp>
        <p:nvGrpSpPr>
          <p:cNvPr id="12" name="Ticket · Script editor"/>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book-open"/>
            <p:cNvSpPr/>
            <p:nvPr/>
          </p:nvSpPr>
          <p:spPr>
            <a:xfrm>
              <a:off x="3027362" y="1969294"/>
              <a:ext cx="174625" cy="157162"/>
            </a:xfrm>
            <a:custGeom>
              <a:avLst/>
              <a:gdLst/>
              <a:ahLst/>
              <a:cxnLst/>
              <a:rect l="l" t="t" r="r" b="b"/>
              <a:pathLst>
                <a:path w="20" h="18">
                  <a:moveTo>
                    <a:pt x="10" y="2"/>
                  </a:moveTo>
                  <a:lnTo>
                    <a:pt x="10" y="18"/>
                  </a:lnTo>
                  <a:moveTo>
                    <a:pt x="18" y="16"/>
                  </a:moveTo>
                  <a:lnTo>
                    <a:pt x="18" y="16"/>
                  </a:lnTo>
                  <a:lnTo>
                    <a:pt x="19" y="16"/>
                  </a:lnTo>
                  <a:lnTo>
                    <a:pt x="19" y="16"/>
                  </a:lnTo>
                  <a:lnTo>
                    <a:pt x="19" y="16"/>
                  </a:lnTo>
                  <a:lnTo>
                    <a:pt x="19" y="15"/>
                  </a:lnTo>
                  <a:lnTo>
                    <a:pt x="20" y="15"/>
                  </a:lnTo>
                  <a:lnTo>
                    <a:pt x="20" y="15"/>
                  </a:lnTo>
                  <a:lnTo>
                    <a:pt x="20" y="15"/>
                  </a:lnTo>
                  <a:lnTo>
                    <a:pt x="20" y="14"/>
                  </a:lnTo>
                  <a:lnTo>
                    <a:pt x="20" y="14"/>
                  </a:lnTo>
                  <a:lnTo>
                    <a:pt x="20" y="2"/>
                  </a:lnTo>
                  <a:lnTo>
                    <a:pt x="20" y="2"/>
                  </a:lnTo>
                  <a:lnTo>
                    <a:pt x="20" y="1"/>
                  </a:lnTo>
                  <a:lnTo>
                    <a:pt x="20" y="1"/>
                  </a:lnTo>
                  <a:lnTo>
                    <a:pt x="20" y="1"/>
                  </a:lnTo>
                  <a:lnTo>
                    <a:pt x="19" y="1"/>
                  </a:lnTo>
                  <a:lnTo>
                    <a:pt x="19" y="0"/>
                  </a:lnTo>
                  <a:lnTo>
                    <a:pt x="19" y="0"/>
                  </a:lnTo>
                  <a:lnTo>
                    <a:pt x="19" y="0"/>
                  </a:lnTo>
                  <a:lnTo>
                    <a:pt x="18" y="0"/>
                  </a:lnTo>
                  <a:lnTo>
                    <a:pt x="18" y="0"/>
                  </a:lnTo>
                  <a:lnTo>
                    <a:pt x="14" y="0"/>
                  </a:lnTo>
                  <a:lnTo>
                    <a:pt x="14" y="0"/>
                  </a:lnTo>
                  <a:lnTo>
                    <a:pt x="13" y="0"/>
                  </a:lnTo>
                  <a:lnTo>
                    <a:pt x="13" y="0"/>
                  </a:lnTo>
                  <a:lnTo>
                    <a:pt x="12" y="0"/>
                  </a:lnTo>
                  <a:lnTo>
                    <a:pt x="12" y="1"/>
                  </a:lnTo>
                  <a:lnTo>
                    <a:pt x="11" y="1"/>
                  </a:lnTo>
                  <a:lnTo>
                    <a:pt x="11" y="1"/>
                  </a:lnTo>
                  <a:lnTo>
                    <a:pt x="11" y="1"/>
                  </a:lnTo>
                  <a:lnTo>
                    <a:pt x="10" y="2"/>
                  </a:lnTo>
                  <a:lnTo>
                    <a:pt x="10" y="2"/>
                  </a:lnTo>
                  <a:lnTo>
                    <a:pt x="10" y="2"/>
                  </a:lnTo>
                  <a:lnTo>
                    <a:pt x="9" y="1"/>
                  </a:lnTo>
                  <a:lnTo>
                    <a:pt x="9" y="1"/>
                  </a:lnTo>
                  <a:lnTo>
                    <a:pt x="9" y="1"/>
                  </a:lnTo>
                  <a:lnTo>
                    <a:pt x="8" y="1"/>
                  </a:lnTo>
                  <a:lnTo>
                    <a:pt x="8" y="0"/>
                  </a:lnTo>
                  <a:lnTo>
                    <a:pt x="7" y="0"/>
                  </a:lnTo>
                  <a:lnTo>
                    <a:pt x="7" y="0"/>
                  </a:lnTo>
                  <a:lnTo>
                    <a:pt x="6" y="0"/>
                  </a:lnTo>
                  <a:lnTo>
                    <a:pt x="6" y="0"/>
                  </a:lnTo>
                  <a:lnTo>
                    <a:pt x="2" y="0"/>
                  </a:lnTo>
                  <a:lnTo>
                    <a:pt x="2" y="0"/>
                  </a:lnTo>
                  <a:lnTo>
                    <a:pt x="1" y="0"/>
                  </a:lnTo>
                  <a:lnTo>
                    <a:pt x="1" y="0"/>
                  </a:lnTo>
                  <a:lnTo>
                    <a:pt x="1" y="0"/>
                  </a:lnTo>
                  <a:lnTo>
                    <a:pt x="1" y="1"/>
                  </a:lnTo>
                  <a:lnTo>
                    <a:pt x="0" y="1"/>
                  </a:lnTo>
                  <a:lnTo>
                    <a:pt x="0" y="1"/>
                  </a:lnTo>
                  <a:lnTo>
                    <a:pt x="0" y="1"/>
                  </a:lnTo>
                  <a:lnTo>
                    <a:pt x="0" y="2"/>
                  </a:lnTo>
                  <a:lnTo>
                    <a:pt x="0" y="2"/>
                  </a:lnTo>
                  <a:lnTo>
                    <a:pt x="0" y="14"/>
                  </a:lnTo>
                  <a:lnTo>
                    <a:pt x="0" y="14"/>
                  </a:lnTo>
                  <a:lnTo>
                    <a:pt x="0" y="15"/>
                  </a:lnTo>
                  <a:lnTo>
                    <a:pt x="0" y="15"/>
                  </a:lnTo>
                  <a:lnTo>
                    <a:pt x="0" y="15"/>
                  </a:lnTo>
                  <a:lnTo>
                    <a:pt x="1" y="15"/>
                  </a:lnTo>
                  <a:lnTo>
                    <a:pt x="1" y="16"/>
                  </a:lnTo>
                  <a:lnTo>
                    <a:pt x="1" y="16"/>
                  </a:lnTo>
                  <a:lnTo>
                    <a:pt x="1" y="16"/>
                  </a:lnTo>
                  <a:lnTo>
                    <a:pt x="2" y="16"/>
                  </a:lnTo>
                  <a:lnTo>
                    <a:pt x="2" y="16"/>
                  </a:lnTo>
                  <a:lnTo>
                    <a:pt x="6" y="16"/>
                  </a:lnTo>
                  <a:lnTo>
                    <a:pt x="6" y="16"/>
                  </a:lnTo>
                  <a:lnTo>
                    <a:pt x="7" y="16"/>
                  </a:lnTo>
                  <a:lnTo>
                    <a:pt x="7" y="16"/>
                  </a:lnTo>
                  <a:lnTo>
                    <a:pt x="8" y="16"/>
                  </a:lnTo>
                  <a:lnTo>
                    <a:pt x="8" y="17"/>
                  </a:lnTo>
                  <a:lnTo>
                    <a:pt x="9" y="17"/>
                  </a:lnTo>
                  <a:lnTo>
                    <a:pt x="9" y="17"/>
                  </a:lnTo>
                  <a:lnTo>
                    <a:pt x="9" y="17"/>
                  </a:lnTo>
                  <a:lnTo>
                    <a:pt x="10" y="18"/>
                  </a:lnTo>
                  <a:lnTo>
                    <a:pt x="10" y="18"/>
                  </a:lnTo>
                  <a:lnTo>
                    <a:pt x="10" y="18"/>
                  </a:lnTo>
                  <a:lnTo>
                    <a:pt x="11" y="17"/>
                  </a:lnTo>
                  <a:lnTo>
                    <a:pt x="11" y="17"/>
                  </a:lnTo>
                  <a:lnTo>
                    <a:pt x="11" y="17"/>
                  </a:lnTo>
                  <a:lnTo>
                    <a:pt x="12" y="17"/>
                  </a:lnTo>
                  <a:lnTo>
                    <a:pt x="12" y="16"/>
                  </a:lnTo>
                  <a:lnTo>
                    <a:pt x="13" y="16"/>
                  </a:lnTo>
                  <a:lnTo>
                    <a:pt x="13" y="16"/>
                  </a:lnTo>
                  <a:lnTo>
                    <a:pt x="14" y="16"/>
                  </a:lnTo>
                  <a:lnTo>
                    <a:pt x="14" y="16"/>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SCRIPT EDITOR</a:t>
              </a:r>
            </a:p>
          </p:txBody>
        </p:sp>
      </p:grpSp>
      <p:grpSp>
        <p:nvGrpSpPr>
          <p:cNvPr id="19" name="Ticket · Director"/>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clapperboard"/>
            <p:cNvSpPr/>
            <p:nvPr/>
          </p:nvSpPr>
          <p:spPr>
            <a:xfrm>
              <a:off x="5237162" y="1960562"/>
              <a:ext cx="165894" cy="165894"/>
            </a:xfrm>
            <a:custGeom>
              <a:avLst/>
              <a:gdLst/>
              <a:ahLst/>
              <a:cxnLst/>
              <a:rect l="l" t="t" r="r" b="b"/>
              <a:pathLst>
                <a:path w="19" h="19">
                  <a:moveTo>
                    <a:pt x="10" y="1"/>
                  </a:moveTo>
                  <a:lnTo>
                    <a:pt x="13" y="5"/>
                  </a:lnTo>
                  <a:moveTo>
                    <a:pt x="18" y="4"/>
                  </a:moveTo>
                  <a:lnTo>
                    <a:pt x="1" y="9"/>
                  </a:lnTo>
                  <a:lnTo>
                    <a:pt x="0" y="7"/>
                  </a:lnTo>
                  <a:lnTo>
                    <a:pt x="0" y="6"/>
                  </a:lnTo>
                  <a:lnTo>
                    <a:pt x="0" y="6"/>
                  </a:lnTo>
                  <a:lnTo>
                    <a:pt x="0" y="5"/>
                  </a:lnTo>
                  <a:lnTo>
                    <a:pt x="0" y="5"/>
                  </a:lnTo>
                  <a:lnTo>
                    <a:pt x="0" y="5"/>
                  </a:lnTo>
                  <a:lnTo>
                    <a:pt x="1" y="4"/>
                  </a:lnTo>
                  <a:lnTo>
                    <a:pt x="1" y="4"/>
                  </a:lnTo>
                  <a:lnTo>
                    <a:pt x="1" y="4"/>
                  </a:lnTo>
                  <a:lnTo>
                    <a:pt x="15" y="0"/>
                  </a:lnTo>
                  <a:lnTo>
                    <a:pt x="15" y="0"/>
                  </a:lnTo>
                  <a:lnTo>
                    <a:pt x="16" y="0"/>
                  </a:lnTo>
                  <a:lnTo>
                    <a:pt x="16" y="0"/>
                  </a:lnTo>
                  <a:lnTo>
                    <a:pt x="16" y="0"/>
                  </a:lnTo>
                  <a:lnTo>
                    <a:pt x="17" y="0"/>
                  </a:lnTo>
                  <a:lnTo>
                    <a:pt x="17" y="1"/>
                  </a:lnTo>
                  <a:lnTo>
                    <a:pt x="17" y="1"/>
                  </a:lnTo>
                  <a:lnTo>
                    <a:pt x="17" y="1"/>
                  </a:lnTo>
                  <a:close/>
                  <a:moveTo>
                    <a:pt x="1" y="9"/>
                  </a:moveTo>
                  <a:lnTo>
                    <a:pt x="19" y="9"/>
                  </a:lnTo>
                  <a:lnTo>
                    <a:pt x="19" y="17"/>
                  </a:lnTo>
                  <a:lnTo>
                    <a:pt x="19" y="17"/>
                  </a:lnTo>
                  <a:lnTo>
                    <a:pt x="19" y="18"/>
                  </a:lnTo>
                  <a:lnTo>
                    <a:pt x="19" y="18"/>
                  </a:lnTo>
                  <a:lnTo>
                    <a:pt x="19" y="18"/>
                  </a:lnTo>
                  <a:lnTo>
                    <a:pt x="18" y="18"/>
                  </a:lnTo>
                  <a:lnTo>
                    <a:pt x="18" y="19"/>
                  </a:lnTo>
                  <a:lnTo>
                    <a:pt x="18" y="19"/>
                  </a:lnTo>
                  <a:lnTo>
                    <a:pt x="18" y="19"/>
                  </a:lnTo>
                  <a:lnTo>
                    <a:pt x="17" y="19"/>
                  </a:lnTo>
                  <a:lnTo>
                    <a:pt x="17" y="19"/>
                  </a:lnTo>
                  <a:lnTo>
                    <a:pt x="3" y="19"/>
                  </a:lnTo>
                  <a:lnTo>
                    <a:pt x="3" y="19"/>
                  </a:lnTo>
                  <a:lnTo>
                    <a:pt x="2" y="19"/>
                  </a:lnTo>
                  <a:lnTo>
                    <a:pt x="2" y="19"/>
                  </a:lnTo>
                  <a:lnTo>
                    <a:pt x="2" y="19"/>
                  </a:lnTo>
                  <a:lnTo>
                    <a:pt x="2" y="18"/>
                  </a:lnTo>
                  <a:lnTo>
                    <a:pt x="1" y="18"/>
                  </a:lnTo>
                  <a:lnTo>
                    <a:pt x="1" y="18"/>
                  </a:lnTo>
                  <a:lnTo>
                    <a:pt x="1" y="18"/>
                  </a:lnTo>
                  <a:lnTo>
                    <a:pt x="1" y="17"/>
                  </a:lnTo>
                  <a:lnTo>
                    <a:pt x="1" y="17"/>
                  </a:lnTo>
                  <a:close/>
                  <a:moveTo>
                    <a:pt x="4" y="3"/>
                  </a:moveTo>
                  <a:lnTo>
                    <a:pt x="7" y="7"/>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DIRECTOR</a:t>
              </a:r>
            </a:p>
          </p:txBody>
        </p:sp>
      </p:grpSp>
      <p:grpSp>
        <p:nvGrpSpPr>
          <p:cNvPr id="26" name="Ticket · Researcher"/>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search"/>
            <p:cNvSpPr/>
            <p:nvPr/>
          </p:nvSpPr>
          <p:spPr>
            <a:xfrm>
              <a:off x="7455694" y="1969294"/>
              <a:ext cx="157162" cy="157162"/>
            </a:xfrm>
            <a:custGeom>
              <a:avLst/>
              <a:gdLst/>
              <a:ahLst/>
              <a:cxnLst/>
              <a:rect l="l" t="t" r="r" b="b"/>
              <a:pathLst>
                <a:path w="18" h="18">
                  <a:moveTo>
                    <a:pt x="18" y="18"/>
                  </a:moveTo>
                  <a:lnTo>
                    <a:pt x="14" y="14"/>
                  </a:lnTo>
                  <a:moveTo>
                    <a:pt x="16" y="8"/>
                  </a:moveTo>
                  <a:lnTo>
                    <a:pt x="16" y="10"/>
                  </a:lnTo>
                  <a:lnTo>
                    <a:pt x="15" y="11"/>
                  </a:lnTo>
                  <a:lnTo>
                    <a:pt x="14" y="13"/>
                  </a:lnTo>
                  <a:lnTo>
                    <a:pt x="13" y="14"/>
                  </a:lnTo>
                  <a:lnTo>
                    <a:pt x="11" y="15"/>
                  </a:lnTo>
                  <a:lnTo>
                    <a:pt x="10" y="16"/>
                  </a:lnTo>
                  <a:lnTo>
                    <a:pt x="8" y="16"/>
                  </a:lnTo>
                  <a:lnTo>
                    <a:pt x="6" y="16"/>
                  </a:lnTo>
                  <a:lnTo>
                    <a:pt x="5" y="15"/>
                  </a:lnTo>
                  <a:lnTo>
                    <a:pt x="3" y="14"/>
                  </a:lnTo>
                  <a:lnTo>
                    <a:pt x="2" y="13"/>
                  </a:lnTo>
                  <a:lnTo>
                    <a:pt x="1" y="11"/>
                  </a:lnTo>
                  <a:lnTo>
                    <a:pt x="0" y="10"/>
                  </a:lnTo>
                  <a:lnTo>
                    <a:pt x="0" y="8"/>
                  </a:lnTo>
                  <a:lnTo>
                    <a:pt x="0" y="6"/>
                  </a:lnTo>
                  <a:lnTo>
                    <a:pt x="1" y="5"/>
                  </a:lnTo>
                  <a:lnTo>
                    <a:pt x="2" y="3"/>
                  </a:lnTo>
                  <a:lnTo>
                    <a:pt x="3" y="2"/>
                  </a:lnTo>
                  <a:lnTo>
                    <a:pt x="5" y="1"/>
                  </a:lnTo>
                  <a:lnTo>
                    <a:pt x="6" y="0"/>
                  </a:lnTo>
                  <a:lnTo>
                    <a:pt x="8" y="0"/>
                  </a:lnTo>
                  <a:lnTo>
                    <a:pt x="10" y="0"/>
                  </a:lnTo>
                  <a:lnTo>
                    <a:pt x="11" y="1"/>
                  </a:lnTo>
                  <a:lnTo>
                    <a:pt x="13" y="2"/>
                  </a:lnTo>
                  <a:lnTo>
                    <a:pt x="14" y="3"/>
                  </a:lnTo>
                  <a:lnTo>
                    <a:pt x="15" y="5"/>
                  </a:lnTo>
                  <a:lnTo>
                    <a:pt x="16" y="6"/>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RESEARCHER</a:t>
              </a:r>
            </a:p>
          </p:txBody>
        </p:sp>
      </p:grpSp>
      <p:grpSp>
        <p:nvGrpSpPr>
          <p:cNvPr id="33" name="Ticket · Producer"/>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briefcase"/>
            <p:cNvSpPr/>
            <p:nvPr/>
          </p:nvSpPr>
          <p:spPr>
            <a:xfrm>
              <a:off x="9656762" y="1960562"/>
              <a:ext cx="174625" cy="157162"/>
            </a:xfrm>
            <a:custGeom>
              <a:avLst/>
              <a:gdLst/>
              <a:ahLst/>
              <a:cxnLst/>
              <a:rect l="l" t="t" r="r" b="b"/>
              <a:pathLst>
                <a:path w="20" h="18">
                  <a:moveTo>
                    <a:pt x="14" y="18"/>
                  </a:moveTo>
                  <a:lnTo>
                    <a:pt x="14" y="2"/>
                  </a:lnTo>
                  <a:lnTo>
                    <a:pt x="14" y="2"/>
                  </a:lnTo>
                  <a:lnTo>
                    <a:pt x="14" y="1"/>
                  </a:lnTo>
                  <a:lnTo>
                    <a:pt x="14" y="1"/>
                  </a:lnTo>
                  <a:lnTo>
                    <a:pt x="14" y="1"/>
                  </a:lnTo>
                  <a:lnTo>
                    <a:pt x="13" y="1"/>
                  </a:lnTo>
                  <a:lnTo>
                    <a:pt x="13" y="0"/>
                  </a:lnTo>
                  <a:lnTo>
                    <a:pt x="13" y="0"/>
                  </a:lnTo>
                  <a:lnTo>
                    <a:pt x="13" y="0"/>
                  </a:lnTo>
                  <a:lnTo>
                    <a:pt x="12" y="0"/>
                  </a:lnTo>
                  <a:lnTo>
                    <a:pt x="12" y="0"/>
                  </a:lnTo>
                  <a:lnTo>
                    <a:pt x="8" y="0"/>
                  </a:lnTo>
                  <a:lnTo>
                    <a:pt x="8" y="0"/>
                  </a:lnTo>
                  <a:lnTo>
                    <a:pt x="7" y="0"/>
                  </a:lnTo>
                  <a:lnTo>
                    <a:pt x="7" y="0"/>
                  </a:lnTo>
                  <a:lnTo>
                    <a:pt x="7" y="0"/>
                  </a:lnTo>
                  <a:lnTo>
                    <a:pt x="7" y="1"/>
                  </a:lnTo>
                  <a:lnTo>
                    <a:pt x="6" y="1"/>
                  </a:lnTo>
                  <a:lnTo>
                    <a:pt x="6" y="1"/>
                  </a:lnTo>
                  <a:lnTo>
                    <a:pt x="6" y="1"/>
                  </a:lnTo>
                  <a:lnTo>
                    <a:pt x="6" y="2"/>
                  </a:lnTo>
                  <a:lnTo>
                    <a:pt x="6" y="2"/>
                  </a:lnTo>
                  <a:lnTo>
                    <a:pt x="6" y="18"/>
                  </a:lnTo>
                  <a:moveTo>
                    <a:pt x="18" y="4"/>
                  </a:moveTo>
                  <a:lnTo>
                    <a:pt x="19" y="4"/>
                  </a:lnTo>
                  <a:lnTo>
                    <a:pt x="19" y="4"/>
                  </a:lnTo>
                  <a:lnTo>
                    <a:pt x="19" y="5"/>
                  </a:lnTo>
                  <a:lnTo>
                    <a:pt x="20" y="5"/>
                  </a:lnTo>
                  <a:lnTo>
                    <a:pt x="20" y="5"/>
                  </a:lnTo>
                  <a:lnTo>
                    <a:pt x="20" y="6"/>
                  </a:lnTo>
                  <a:lnTo>
                    <a:pt x="20" y="16"/>
                  </a:lnTo>
                  <a:lnTo>
                    <a:pt x="20" y="17"/>
                  </a:lnTo>
                  <a:lnTo>
                    <a:pt x="20" y="17"/>
                  </a:lnTo>
                  <a:lnTo>
                    <a:pt x="19" y="17"/>
                  </a:lnTo>
                  <a:lnTo>
                    <a:pt x="19" y="18"/>
                  </a:lnTo>
                  <a:lnTo>
                    <a:pt x="19" y="18"/>
                  </a:lnTo>
                  <a:lnTo>
                    <a:pt x="18" y="18"/>
                  </a:lnTo>
                  <a:lnTo>
                    <a:pt x="2" y="18"/>
                  </a:lnTo>
                  <a:lnTo>
                    <a:pt x="1" y="18"/>
                  </a:lnTo>
                  <a:lnTo>
                    <a:pt x="1" y="18"/>
                  </a:lnTo>
                  <a:lnTo>
                    <a:pt x="1" y="17"/>
                  </a:lnTo>
                  <a:lnTo>
                    <a:pt x="0" y="17"/>
                  </a:lnTo>
                  <a:lnTo>
                    <a:pt x="0" y="17"/>
                  </a:lnTo>
                  <a:lnTo>
                    <a:pt x="0" y="16"/>
                  </a:lnTo>
                  <a:lnTo>
                    <a:pt x="0" y="6"/>
                  </a:lnTo>
                  <a:lnTo>
                    <a:pt x="0" y="5"/>
                  </a:lnTo>
                  <a:lnTo>
                    <a:pt x="0" y="5"/>
                  </a:lnTo>
                  <a:lnTo>
                    <a:pt x="1" y="5"/>
                  </a:lnTo>
                  <a:lnTo>
                    <a:pt x="1" y="4"/>
                  </a:lnTo>
                  <a:lnTo>
                    <a:pt x="1" y="4"/>
                  </a:lnTo>
                  <a:lnTo>
                    <a:pt x="2" y="4"/>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PRODUCER</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9429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Find a writer</a:t>
            </a:r>
          </a:p>
        </p:txBody>
      </p:sp>
      <p:cxnSp>
        <p:nvCxnSpPr>
          <p:cNvPr id="43" name="Divider"/>
          <p:cNvCxnSpPr/>
          <p:nvPr/>
        </p:nvCxnSpPr>
        <p:spPr>
          <a:xfrm>
            <a:off x="16478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781175" y="3162300"/>
            <a:ext cx="9144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Get a script</a:t>
            </a:r>
          </a:p>
        </p:txBody>
      </p:sp>
      <p:cxnSp>
        <p:nvCxnSpPr>
          <p:cNvPr id="45" name="Divider"/>
          <p:cNvCxnSpPr/>
          <p:nvPr/>
        </p:nvCxnSpPr>
        <p:spPr>
          <a:xfrm>
            <a:off x="27908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2924175" y="3162300"/>
            <a:ext cx="13525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Improve the script</a:t>
            </a:r>
          </a:p>
        </p:txBody>
      </p:sp>
      <p:cxnSp>
        <p:nvCxnSpPr>
          <p:cNvPr id="47" name="Divider"/>
          <p:cNvCxnSpPr/>
          <p:nvPr/>
        </p:nvCxnSpPr>
        <p:spPr>
          <a:xfrm>
            <a:off x="43719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4505325" y="3162300"/>
            <a:ext cx="10953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Find a director</a:t>
            </a:r>
          </a:p>
        </p:txBody>
      </p:sp>
      <p:cxnSp>
        <p:nvCxnSpPr>
          <p:cNvPr id="49" name="Divider"/>
          <p:cNvCxnSpPr/>
          <p:nvPr/>
        </p:nvCxnSpPr>
        <p:spPr>
          <a:xfrm>
            <a:off x="56959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5829300" y="3162300"/>
            <a:ext cx="6096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Budget</a:t>
            </a:r>
          </a:p>
        </p:txBody>
      </p:sp>
      <p:cxnSp>
        <p:nvCxnSpPr>
          <p:cNvPr id="51" name="Divider"/>
          <p:cNvCxnSpPr/>
          <p:nvPr/>
        </p:nvCxnSpPr>
        <p:spPr>
          <a:xfrm>
            <a:off x="65341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2" name="Task 6"/>
          <p:cNvSpPr txBox="1"/>
          <p:nvPr/>
        </p:nvSpPr>
        <p:spPr>
          <a:xfrm>
            <a:off x="6667500" y="3162300"/>
            <a:ext cx="12192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Define audience</a:t>
            </a:r>
          </a:p>
        </p:txBody>
      </p:sp>
      <p:pic>
        <p:nvPicPr>
          <p:cNvPr id="53" name="Still" descr="AdobeStock_1676455972-572a2035a356.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Aksel, Development Assistant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8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Eliza, Development Script Editor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8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24005"/>
        </a:solidFill>
        <a:effectLst/>
      </p:bgPr>
    </p:bg>
    <p:spTree>
      <p:nvGrpSpPr>
        <p:cNvPr id="1" name=""/>
        <p:cNvGrpSpPr/>
        <p:nvPr/>
      </p:nvGrpSpPr>
      <p:grpSpPr>
        <a:xfrm>
          <a:off x="0" y="0"/>
          <a:ext cx="0" cy="0"/>
          <a:chOff x="0" y="0"/>
          <a:chExt cx="0" cy="0"/>
        </a:xfrm>
      </p:grpSpPr>
      <p:pic>
        <p:nvPicPr>
          <p:cNvPr id="2" name="Still" descr="c-young-127d529aea45.jpg"/>
          <p:cNvPicPr>
            <a:picLocks noChangeAspect="1"/>
          </p:cNvPicPr>
          <p:nvPr/>
        </p:nvPicPr>
        <p:blipFill>
          <a:blip r:embed="rId2"/>
          <a:stretch>
            <a:fillRect/>
          </a:stretch>
        </p:blipFill>
        <p:spPr>
          <a:xfrm>
            <a:off x="6667500" y="0"/>
            <a:ext cx="5524500" cy="6858000"/>
          </a:xfrm>
          <a:prstGeom prst="rect">
            <a:avLst/>
          </a:prstGeom>
        </p:spPr>
      </p:pic>
      <p:grpSp>
        <p:nvGrpSpPr>
          <p:cNvPr id="3" name="Badge · exercise"/>
          <p:cNvGrpSpPr/>
          <p:nvPr/>
        </p:nvGrpSpPr>
        <p:grpSpPr>
          <a:xfrm>
            <a:off x="609600" y="495300"/>
            <a:ext cx="609600" cy="609600"/>
            <a:chOff x="609600" y="495300"/>
            <a:chExt cx="609600" cy="609600"/>
          </a:xfrm>
        </p:grpSpPr>
        <p:sp>
          <p:nvSpPr>
            <p:cNvPr id="4" name="Square"/>
            <p:cNvSpPr/>
            <p:nvPr/>
          </p:nvSpPr>
          <p:spPr>
            <a:xfrm>
              <a:off x="609600" y="495300"/>
              <a:ext cx="609600" cy="609600"/>
            </a:xfrm>
            <a:prstGeom prst="rect">
              <a:avLst/>
            </a:prstGeom>
            <a:no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con · pen-line"/>
            <p:cNvSpPr/>
            <p:nvPr/>
          </p:nvSpPr>
          <p:spPr>
            <a:xfrm>
              <a:off x="787400" y="673100"/>
              <a:ext cx="254000" cy="254000"/>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25400"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6" name="Kicker"/>
          <p:cNvSpPr txBox="1"/>
          <p:nvPr/>
        </p:nvSpPr>
        <p:spPr>
          <a:xfrm>
            <a:off x="1390650" y="676275"/>
            <a:ext cx="6667500" cy="247650"/>
          </a:xfrm>
          <a:prstGeom prst="rect">
            <a:avLst/>
          </a:prstGeom>
          <a:noFill/>
        </p:spPr>
        <p:txBody>
          <a:bodyPr wrap="square" lIns="0" tIns="0" rIns="0" bIns="0" anchor="t">
            <a:spAutoFit/>
          </a:bodyPr>
          <a:lstStyle/>
          <a:p>
            <a:pPr algn="l">
              <a:lnSpc>
                <a:spcPct val="130000"/>
              </a:lnSpc>
            </a:pPr>
            <a:r>
              <a:rPr sz="1425" b="1" spc="314">
                <a:solidFill>
                  <a:srgbClr val="FFFFFF"/>
                </a:solidFill>
                <a:latin typeface="Archivo"/>
              </a:rPr>
              <a:t>EXERCISE 3 - TEACHER’S PACK P.4</a:t>
            </a:r>
          </a:p>
        </p:txBody>
      </p:sp>
      <p:sp>
        <p:nvSpPr>
          <p:cNvPr id="7" name="Title"/>
          <p:cNvSpPr txBox="1"/>
          <p:nvPr/>
        </p:nvSpPr>
        <p:spPr>
          <a:xfrm>
            <a:off x="609600" y="1333500"/>
            <a:ext cx="5715000" cy="670560"/>
          </a:xfrm>
          <a:prstGeom prst="rect">
            <a:avLst/>
          </a:prstGeom>
          <a:noFill/>
        </p:spPr>
        <p:txBody>
          <a:bodyPr wrap="square" lIns="0" tIns="0" rIns="0" bIns="0" anchor="t">
            <a:spAutoFit/>
          </a:bodyPr>
          <a:lstStyle/>
          <a:p>
            <a:pPr algn="l">
              <a:lnSpc>
                <a:spcPct val="104000"/>
              </a:lnSpc>
            </a:pPr>
            <a:r>
              <a:rPr sz="4500" b="0" spc="-112">
                <a:solidFill>
                  <a:srgbClr val="FFFFFF"/>
                </a:solidFill>
                <a:latin typeface="Archivo Black"/>
              </a:rPr>
              <a:t>Idea Incubator</a:t>
            </a:r>
          </a:p>
        </p:txBody>
      </p:sp>
      <p:sp>
        <p:nvSpPr>
          <p:cNvPr id="8" name="Step"/>
          <p:cNvSpPr txBox="1"/>
          <p:nvPr/>
        </p:nvSpPr>
        <p:spPr>
          <a:xfrm>
            <a:off x="609600" y="2305050"/>
            <a:ext cx="5715000" cy="393192"/>
          </a:xfrm>
          <a:prstGeom prst="rect">
            <a:avLst/>
          </a:prstGeom>
          <a:noFill/>
        </p:spPr>
        <p:txBody>
          <a:bodyPr wrap="square" lIns="0" tIns="0" rIns="0" bIns="0" anchor="t">
            <a:spAutoFit/>
          </a:bodyPr>
          <a:lstStyle/>
          <a:p>
            <a:pPr algn="l">
              <a:lnSpc>
                <a:spcPct val="140000"/>
              </a:lnSpc>
            </a:pPr>
            <a:r>
              <a:rPr sz="1575" b="0">
                <a:solidFill>
                  <a:srgbClr val="FFFFFF"/>
                </a:solidFill>
                <a:latin typeface="Inter Tight"/>
              </a:rPr>
              <a:t>Divide into groups of 3–4.</a:t>
            </a:r>
          </a:p>
        </p:txBody>
      </p:sp>
      <p:cxnSp>
        <p:nvCxnSpPr>
          <p:cNvPr id="9" name="Step rule"/>
          <p:cNvCxnSpPr/>
          <p:nvPr/>
        </p:nvCxnSpPr>
        <p:spPr>
          <a:xfrm>
            <a:off x="609600" y="2736342"/>
            <a:ext cx="57150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0" name="Step"/>
          <p:cNvSpPr txBox="1"/>
          <p:nvPr/>
        </p:nvSpPr>
        <p:spPr>
          <a:xfrm>
            <a:off x="609600" y="2869692"/>
            <a:ext cx="5715000" cy="393192"/>
          </a:xfrm>
          <a:prstGeom prst="rect">
            <a:avLst/>
          </a:prstGeom>
          <a:noFill/>
        </p:spPr>
        <p:txBody>
          <a:bodyPr wrap="square" lIns="0" tIns="0" rIns="0" bIns="0" anchor="t">
            <a:spAutoFit/>
          </a:bodyPr>
          <a:lstStyle/>
          <a:p>
            <a:pPr algn="l">
              <a:lnSpc>
                <a:spcPct val="140000"/>
              </a:lnSpc>
            </a:pPr>
            <a:r>
              <a:rPr sz="1575" b="0">
                <a:solidFill>
                  <a:srgbClr val="FFFFFF"/>
                </a:solidFill>
                <a:latin typeface="Inter Tight"/>
              </a:rPr>
              <a:t>Follow your teacher’s instructions.</a:t>
            </a:r>
          </a:p>
        </p:txBody>
      </p:sp>
      <p:cxnSp>
        <p:nvCxnSpPr>
          <p:cNvPr id="11" name="Step rule"/>
          <p:cNvCxnSpPr/>
          <p:nvPr/>
        </p:nvCxnSpPr>
        <p:spPr>
          <a:xfrm>
            <a:off x="609600" y="3300984"/>
            <a:ext cx="57150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2" name="Step"/>
          <p:cNvSpPr txBox="1"/>
          <p:nvPr/>
        </p:nvSpPr>
        <p:spPr>
          <a:xfrm>
            <a:off x="609600" y="3434334"/>
            <a:ext cx="5715000" cy="393192"/>
          </a:xfrm>
          <a:prstGeom prst="rect">
            <a:avLst/>
          </a:prstGeom>
          <a:noFill/>
        </p:spPr>
        <p:txBody>
          <a:bodyPr wrap="square" lIns="0" tIns="0" rIns="0" bIns="0" anchor="t">
            <a:spAutoFit/>
          </a:bodyPr>
          <a:lstStyle/>
          <a:p>
            <a:pPr algn="l">
              <a:lnSpc>
                <a:spcPct val="140000"/>
              </a:lnSpc>
            </a:pPr>
            <a:r>
              <a:rPr sz="1575" b="1">
                <a:solidFill>
                  <a:srgbClr val="FFFFFF"/>
                </a:solidFill>
                <a:latin typeface="Inter Tight"/>
              </a:rPr>
              <a:t>You have 10 mins to pitch your movie!</a:t>
            </a:r>
          </a:p>
        </p:txBody>
      </p:sp>
      <p:cxnSp>
        <p:nvCxnSpPr>
          <p:cNvPr id="13" name="Step rule"/>
          <p:cNvCxnSpPr/>
          <p:nvPr/>
        </p:nvCxnSpPr>
        <p:spPr>
          <a:xfrm>
            <a:off x="609600" y="3865626"/>
            <a:ext cx="57150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4" name="Minutes"/>
          <p:cNvSpPr txBox="1"/>
          <p:nvPr/>
        </p:nvSpPr>
        <p:spPr>
          <a:xfrm>
            <a:off x="552450" y="4762500"/>
            <a:ext cx="2686050" cy="1714500"/>
          </a:xfrm>
          <a:prstGeom prst="rect">
            <a:avLst/>
          </a:prstGeom>
          <a:noFill/>
        </p:spPr>
        <p:txBody>
          <a:bodyPr wrap="none" lIns="0" tIns="0" rIns="0" bIns="0" anchor="b">
            <a:spAutoFit/>
          </a:bodyPr>
          <a:lstStyle/>
          <a:p>
            <a:pPr algn="l">
              <a:lnSpc>
                <a:spcPct val="90000"/>
              </a:lnSpc>
            </a:pPr>
            <a:r>
              <a:rPr sz="15000" b="0" spc="-900">
                <a:solidFill>
                  <a:srgbClr val="FFFFFF"/>
                </a:solidFill>
                <a:latin typeface="Archivo Black"/>
              </a:rPr>
              <a:t>10</a:t>
            </a:r>
          </a:p>
        </p:txBody>
      </p:sp>
      <p:sp>
        <p:nvSpPr>
          <p:cNvPr id="15" name="Minutes unit"/>
          <p:cNvSpPr txBox="1"/>
          <p:nvPr/>
        </p:nvSpPr>
        <p:spPr>
          <a:xfrm>
            <a:off x="3028950" y="5514975"/>
            <a:ext cx="2286000" cy="571500"/>
          </a:xfrm>
          <a:prstGeom prst="rect">
            <a:avLst/>
          </a:prstGeom>
          <a:noFill/>
        </p:spPr>
        <p:txBody>
          <a:bodyPr wrap="none" lIns="0" tIns="0" rIns="0" bIns="0" anchor="b">
            <a:spAutoFit/>
          </a:bodyPr>
          <a:lstStyle/>
          <a:p>
            <a:pPr algn="l">
              <a:lnSpc>
                <a:spcPct val="100000"/>
              </a:lnSpc>
            </a:pPr>
            <a:r>
              <a:rPr sz="2700" b="0" spc="540">
                <a:solidFill>
                  <a:srgbClr val="FFFFFF"/>
                </a:solidFill>
                <a:latin typeface="Archivo Black"/>
              </a:rPr>
              <a:t>MINS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AdobeStock_471322248-a1bc88b54142.jpg"/>
          <p:cNvPicPr>
            <a:picLocks noChangeAspect="1"/>
          </p:cNvPicPr>
          <p:nvPr/>
        </p:nvPicPr>
        <p:blipFill>
          <a:blip r:embed="rId2"/>
          <a:stretch>
            <a:fillRect/>
          </a:stretch>
        </p:blipFill>
        <p:spPr>
          <a:xfrm>
            <a:off x="0" y="0"/>
            <a:ext cx="12192000" cy="6858000"/>
          </a:xfrm>
          <a:prstGeom prst="rect">
            <a:avLst/>
          </a:prstGeom>
        </p:spPr>
      </p:pic>
      <p:sp>
        <p:nvSpPr>
          <p:cNvPr id="3" name="Scrim"/>
          <p:cNvSpPr/>
          <p:nvPr/>
        </p:nvSpPr>
        <p:spPr>
          <a:xfrm>
            <a:off x="0" y="0"/>
            <a:ext cx="12192000" cy="6858000"/>
          </a:xfrm>
          <a:prstGeom prst="rect">
            <a:avLst/>
          </a:prstGeom>
          <a:gradFill rotWithShape="1">
            <a:gsLst>
              <a:gs pos="0">
                <a:srgbClr val="003940">
                  <a:alpha val="94000"/>
                </a:srgbClr>
              </a:gs>
              <a:gs pos="45000">
                <a:srgbClr val="003940">
                  <a:alpha val="78000"/>
                </a:srgbClr>
              </a:gs>
              <a:gs pos="100000">
                <a:srgbClr val="003940">
                  <a:alpha val="38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hip"/>
          <p:cNvSpPr txBox="1"/>
          <p:nvPr/>
        </p:nvSpPr>
        <p:spPr>
          <a:xfrm>
            <a:off x="609600" y="666750"/>
            <a:ext cx="1982724"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THREE</a:t>
            </a:r>
          </a:p>
        </p:txBody>
      </p:sp>
      <p:sp>
        <p:nvSpPr>
          <p:cNvPr id="5" name="Title"/>
          <p:cNvSpPr txBox="1"/>
          <p:nvPr/>
        </p:nvSpPr>
        <p:spPr>
          <a:xfrm>
            <a:off x="609600" y="3616452"/>
            <a:ext cx="8382000" cy="2136648"/>
          </a:xfrm>
          <a:prstGeom prst="rect">
            <a:avLst/>
          </a:prstGeom>
          <a:noFill/>
        </p:spPr>
        <p:txBody>
          <a:bodyPr wrap="square" lIns="0" tIns="0" rIns="0" bIns="0" anchor="t">
            <a:spAutoFit/>
          </a:bodyPr>
          <a:lstStyle/>
          <a:p>
            <a:pPr algn="l">
              <a:lnSpc>
                <a:spcPct val="104000"/>
              </a:lnSpc>
            </a:pPr>
            <a:r>
              <a:rPr sz="7800" b="0" spc="-195">
                <a:solidFill>
                  <a:srgbClr val="FFFFFF"/>
                </a:solidFill>
                <a:latin typeface="Archivo Black"/>
              </a:rPr>
              <a:t>What is ‘Production’?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6096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THREE</a:t>
            </a:r>
          </a:p>
        </p:txBody>
      </p:sp>
      <p:sp>
        <p:nvSpPr>
          <p:cNvPr id="3" name="Title"/>
          <p:cNvSpPr txBox="1"/>
          <p:nvPr/>
        </p:nvSpPr>
        <p:spPr>
          <a:xfrm>
            <a:off x="609600" y="990600"/>
            <a:ext cx="4381500" cy="1185672"/>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What is ‘Production’?</a:t>
            </a:r>
          </a:p>
        </p:txBody>
      </p:sp>
      <p:sp>
        <p:nvSpPr>
          <p:cNvPr id="4" name="Body"/>
          <p:cNvSpPr txBox="1"/>
          <p:nvPr/>
        </p:nvSpPr>
        <p:spPr>
          <a:xfrm>
            <a:off x="5334000" y="723900"/>
            <a:ext cx="6248400" cy="2266950"/>
          </a:xfrm>
          <a:prstGeom prst="rect">
            <a:avLst/>
          </a:prstGeom>
          <a:noFill/>
        </p:spPr>
        <p:txBody>
          <a:bodyPr wrap="square" lIns="0" tIns="0" rIns="0" bIns="0" anchor="t">
            <a:spAutoFit/>
          </a:bodyPr>
          <a:lstStyle/>
          <a:p>
            <a:pPr algn="l">
              <a:lnSpc>
                <a:spcPct val="150000"/>
              </a:lnSpc>
            </a:pPr>
            <a:r>
              <a:rPr sz="1500" b="0">
                <a:solidFill>
                  <a:srgbClr val="131313"/>
                </a:solidFill>
                <a:latin typeface="Inter Tight"/>
              </a:rPr>
              <a:t>Production is the part where the project actually gets made. Many different people work on production so everyone is organised into departments (including camera, lighting, sound, costume, etc..).</a:t>
            </a:r>
          </a:p>
          <a:p>
            <a:pPr algn="l">
              <a:lnSpc>
                <a:spcPct val="150000"/>
              </a:lnSpc>
              <a:spcBef>
                <a:spcPts val="1200"/>
              </a:spcBef>
            </a:pPr>
            <a:r>
              <a:rPr sz="1500" b="0">
                <a:solidFill>
                  <a:srgbClr val="565656"/>
                </a:solidFill>
                <a:latin typeface="Inter Tight"/>
              </a:rPr>
              <a:t>This stage of the project also includes post production — this is when the filmed footage is edited, visual effects are added, sound design is finalised, and colour is corrected and graded.</a:t>
            </a:r>
          </a:p>
        </p:txBody>
      </p:sp>
      <p:pic>
        <p:nvPicPr>
          <p:cNvPr id="5" name="Still" descr="AdobeStock_1528832368-61d5a9cd85d5.jpg"/>
          <p:cNvPicPr>
            <a:picLocks noChangeAspect="1"/>
          </p:cNvPicPr>
          <p:nvPr/>
        </p:nvPicPr>
        <p:blipFill>
          <a:blip r:embed="rId2"/>
          <a:stretch>
            <a:fillRect/>
          </a:stretch>
        </p:blipFill>
        <p:spPr>
          <a:xfrm>
            <a:off x="0" y="3810000"/>
            <a:ext cx="12192000" cy="304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Pre-production</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Planning everything</a:t>
            </a:r>
          </a:p>
        </p:txBody>
      </p:sp>
      <p:grpSp>
        <p:nvGrpSpPr>
          <p:cNvPr id="5" name="Ticket · Location scout"/>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map-pin"/>
            <p:cNvSpPr/>
            <p:nvPr/>
          </p:nvSpPr>
          <p:spPr>
            <a:xfrm>
              <a:off x="835025" y="1960562"/>
              <a:ext cx="139700" cy="174625"/>
            </a:xfrm>
            <a:custGeom>
              <a:avLst/>
              <a:gdLst/>
              <a:ahLst/>
              <a:cxnLst/>
              <a:rect l="l" t="t" r="r" b="b"/>
              <a:pathLst>
                <a:path w="16" h="20">
                  <a:moveTo>
                    <a:pt x="16" y="8"/>
                  </a:moveTo>
                  <a:lnTo>
                    <a:pt x="16" y="10"/>
                  </a:lnTo>
                  <a:lnTo>
                    <a:pt x="15" y="12"/>
                  </a:lnTo>
                  <a:lnTo>
                    <a:pt x="14" y="14"/>
                  </a:lnTo>
                  <a:lnTo>
                    <a:pt x="13" y="15"/>
                  </a:lnTo>
                  <a:lnTo>
                    <a:pt x="12" y="17"/>
                  </a:lnTo>
                  <a:lnTo>
                    <a:pt x="11" y="18"/>
                  </a:lnTo>
                  <a:lnTo>
                    <a:pt x="9" y="19"/>
                  </a:lnTo>
                  <a:lnTo>
                    <a:pt x="9" y="20"/>
                  </a:lnTo>
                  <a:lnTo>
                    <a:pt x="8" y="20"/>
                  </a:lnTo>
                  <a:lnTo>
                    <a:pt x="8" y="20"/>
                  </a:lnTo>
                  <a:lnTo>
                    <a:pt x="8" y="20"/>
                  </a:lnTo>
                  <a:lnTo>
                    <a:pt x="8" y="20"/>
                  </a:lnTo>
                  <a:lnTo>
                    <a:pt x="8" y="20"/>
                  </a:lnTo>
                  <a:lnTo>
                    <a:pt x="8" y="20"/>
                  </a:lnTo>
                  <a:lnTo>
                    <a:pt x="8" y="20"/>
                  </a:lnTo>
                  <a:lnTo>
                    <a:pt x="8" y="20"/>
                  </a:lnTo>
                  <a:lnTo>
                    <a:pt x="8" y="20"/>
                  </a:lnTo>
                  <a:lnTo>
                    <a:pt x="7" y="20"/>
                  </a:lnTo>
                  <a:lnTo>
                    <a:pt x="7" y="19"/>
                  </a:lnTo>
                  <a:lnTo>
                    <a:pt x="5" y="18"/>
                  </a:lnTo>
                  <a:lnTo>
                    <a:pt x="4" y="17"/>
                  </a:lnTo>
                  <a:lnTo>
                    <a:pt x="3" y="15"/>
                  </a:lnTo>
                  <a:lnTo>
                    <a:pt x="2" y="14"/>
                  </a:lnTo>
                  <a:lnTo>
                    <a:pt x="1" y="12"/>
                  </a:lnTo>
                  <a:lnTo>
                    <a:pt x="0" y="10"/>
                  </a:lnTo>
                  <a:lnTo>
                    <a:pt x="0" y="8"/>
                  </a:lnTo>
                  <a:lnTo>
                    <a:pt x="0" y="6"/>
                  </a:lnTo>
                  <a:lnTo>
                    <a:pt x="2" y="3"/>
                  </a:lnTo>
                  <a:lnTo>
                    <a:pt x="3" y="2"/>
                  </a:lnTo>
                  <a:lnTo>
                    <a:pt x="6" y="0"/>
                  </a:lnTo>
                  <a:lnTo>
                    <a:pt x="8" y="0"/>
                  </a:lnTo>
                  <a:lnTo>
                    <a:pt x="10" y="0"/>
                  </a:lnTo>
                  <a:lnTo>
                    <a:pt x="13" y="2"/>
                  </a:lnTo>
                  <a:lnTo>
                    <a:pt x="14" y="3"/>
                  </a:lnTo>
                  <a:lnTo>
                    <a:pt x="16" y="6"/>
                  </a:lnTo>
                  <a:lnTo>
                    <a:pt x="16" y="8"/>
                  </a:lnTo>
                  <a:moveTo>
                    <a:pt x="11" y="8"/>
                  </a:moveTo>
                  <a:lnTo>
                    <a:pt x="11" y="9"/>
                  </a:lnTo>
                  <a:lnTo>
                    <a:pt x="11" y="9"/>
                  </a:lnTo>
                  <a:lnTo>
                    <a:pt x="10" y="10"/>
                  </a:lnTo>
                  <a:lnTo>
                    <a:pt x="10" y="10"/>
                  </a:lnTo>
                  <a:lnTo>
                    <a:pt x="9" y="11"/>
                  </a:lnTo>
                  <a:lnTo>
                    <a:pt x="9" y="11"/>
                  </a:lnTo>
                  <a:lnTo>
                    <a:pt x="8" y="11"/>
                  </a:lnTo>
                  <a:lnTo>
                    <a:pt x="7" y="11"/>
                  </a:lnTo>
                  <a:lnTo>
                    <a:pt x="7" y="11"/>
                  </a:lnTo>
                  <a:lnTo>
                    <a:pt x="6" y="10"/>
                  </a:lnTo>
                  <a:lnTo>
                    <a:pt x="6" y="10"/>
                  </a:lnTo>
                  <a:lnTo>
                    <a:pt x="5" y="9"/>
                  </a:lnTo>
                  <a:lnTo>
                    <a:pt x="5" y="9"/>
                  </a:lnTo>
                  <a:lnTo>
                    <a:pt x="5" y="8"/>
                  </a:lnTo>
                  <a:lnTo>
                    <a:pt x="5" y="7"/>
                  </a:lnTo>
                  <a:lnTo>
                    <a:pt x="5" y="7"/>
                  </a:lnTo>
                  <a:lnTo>
                    <a:pt x="6" y="6"/>
                  </a:lnTo>
                  <a:lnTo>
                    <a:pt x="6" y="6"/>
                  </a:lnTo>
                  <a:lnTo>
                    <a:pt x="7" y="5"/>
                  </a:lnTo>
                  <a:lnTo>
                    <a:pt x="7" y="5"/>
                  </a:lnTo>
                  <a:lnTo>
                    <a:pt x="8" y="5"/>
                  </a:lnTo>
                  <a:lnTo>
                    <a:pt x="9" y="5"/>
                  </a:lnTo>
                  <a:lnTo>
                    <a:pt x="9" y="5"/>
                  </a:lnTo>
                  <a:lnTo>
                    <a:pt x="10" y="6"/>
                  </a:lnTo>
                  <a:lnTo>
                    <a:pt x="10" y="6"/>
                  </a:lnTo>
                  <a:lnTo>
                    <a:pt x="11" y="7"/>
                  </a:lnTo>
                  <a:lnTo>
                    <a:pt x="11" y="7"/>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LOCATION SCOUT</a:t>
              </a:r>
            </a:p>
          </p:txBody>
        </p:sp>
      </p:grpSp>
      <p:grpSp>
        <p:nvGrpSpPr>
          <p:cNvPr id="12" name="Ticket · Production manager"/>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clipboard-check"/>
            <p:cNvSpPr/>
            <p:nvPr/>
          </p:nvSpPr>
          <p:spPr>
            <a:xfrm>
              <a:off x="3044825" y="1960562"/>
              <a:ext cx="139700" cy="174625"/>
            </a:xfrm>
            <a:custGeom>
              <a:avLst/>
              <a:gdLst/>
              <a:ahLst/>
              <a:cxnLst/>
              <a:rect l="l" t="t" r="r" b="b"/>
              <a:pathLst>
                <a:path w="16" h="20">
                  <a:moveTo>
                    <a:pt x="11" y="0"/>
                  </a:moveTo>
                  <a:lnTo>
                    <a:pt x="11" y="0"/>
                  </a:lnTo>
                  <a:lnTo>
                    <a:pt x="12" y="0"/>
                  </a:lnTo>
                  <a:lnTo>
                    <a:pt x="12" y="0"/>
                  </a:lnTo>
                  <a:lnTo>
                    <a:pt x="12" y="0"/>
                  </a:lnTo>
                  <a:lnTo>
                    <a:pt x="12" y="1"/>
                  </a:lnTo>
                  <a:lnTo>
                    <a:pt x="12" y="1"/>
                  </a:lnTo>
                  <a:lnTo>
                    <a:pt x="12" y="3"/>
                  </a:lnTo>
                  <a:lnTo>
                    <a:pt x="12" y="3"/>
                  </a:lnTo>
                  <a:lnTo>
                    <a:pt x="12" y="4"/>
                  </a:lnTo>
                  <a:lnTo>
                    <a:pt x="12" y="4"/>
                  </a:lnTo>
                  <a:lnTo>
                    <a:pt x="12" y="4"/>
                  </a:lnTo>
                  <a:lnTo>
                    <a:pt x="11" y="4"/>
                  </a:lnTo>
                  <a:lnTo>
                    <a:pt x="11" y="4"/>
                  </a:lnTo>
                  <a:lnTo>
                    <a:pt x="5" y="4"/>
                  </a:lnTo>
                  <a:lnTo>
                    <a:pt x="5" y="4"/>
                  </a:lnTo>
                  <a:lnTo>
                    <a:pt x="4" y="4"/>
                  </a:lnTo>
                  <a:lnTo>
                    <a:pt x="4" y="4"/>
                  </a:lnTo>
                  <a:lnTo>
                    <a:pt x="4" y="4"/>
                  </a:lnTo>
                  <a:lnTo>
                    <a:pt x="4" y="3"/>
                  </a:lnTo>
                  <a:lnTo>
                    <a:pt x="4" y="3"/>
                  </a:lnTo>
                  <a:lnTo>
                    <a:pt x="4" y="1"/>
                  </a:lnTo>
                  <a:lnTo>
                    <a:pt x="4" y="1"/>
                  </a:lnTo>
                  <a:lnTo>
                    <a:pt x="4" y="0"/>
                  </a:lnTo>
                  <a:lnTo>
                    <a:pt x="4" y="0"/>
                  </a:lnTo>
                  <a:lnTo>
                    <a:pt x="4" y="0"/>
                  </a:lnTo>
                  <a:lnTo>
                    <a:pt x="5" y="0"/>
                  </a:lnTo>
                  <a:lnTo>
                    <a:pt x="5" y="0"/>
                  </a:lnTo>
                  <a:close/>
                  <a:moveTo>
                    <a:pt x="12" y="2"/>
                  </a:moveTo>
                  <a:lnTo>
                    <a:pt x="14" y="2"/>
                  </a:lnTo>
                  <a:lnTo>
                    <a:pt x="14" y="2"/>
                  </a:lnTo>
                  <a:lnTo>
                    <a:pt x="15" y="2"/>
                  </a:lnTo>
                  <a:lnTo>
                    <a:pt x="15" y="2"/>
                  </a:lnTo>
                  <a:lnTo>
                    <a:pt x="15" y="2"/>
                  </a:lnTo>
                  <a:lnTo>
                    <a:pt x="15" y="3"/>
                  </a:lnTo>
                  <a:lnTo>
                    <a:pt x="16" y="3"/>
                  </a:lnTo>
                  <a:lnTo>
                    <a:pt x="16" y="3"/>
                  </a:lnTo>
                  <a:lnTo>
                    <a:pt x="16" y="3"/>
                  </a:lnTo>
                  <a:lnTo>
                    <a:pt x="16" y="4"/>
                  </a:lnTo>
                  <a:lnTo>
                    <a:pt x="16" y="4"/>
                  </a:lnTo>
                  <a:lnTo>
                    <a:pt x="16" y="18"/>
                  </a:lnTo>
                  <a:lnTo>
                    <a:pt x="16" y="18"/>
                  </a:lnTo>
                  <a:lnTo>
                    <a:pt x="16" y="19"/>
                  </a:lnTo>
                  <a:lnTo>
                    <a:pt x="16" y="19"/>
                  </a:lnTo>
                  <a:lnTo>
                    <a:pt x="16" y="19"/>
                  </a:lnTo>
                  <a:lnTo>
                    <a:pt x="15" y="19"/>
                  </a:lnTo>
                  <a:lnTo>
                    <a:pt x="15" y="20"/>
                  </a:lnTo>
                  <a:lnTo>
                    <a:pt x="15" y="20"/>
                  </a:lnTo>
                  <a:lnTo>
                    <a:pt x="15" y="20"/>
                  </a:lnTo>
                  <a:lnTo>
                    <a:pt x="14" y="20"/>
                  </a:lnTo>
                  <a:lnTo>
                    <a:pt x="14" y="20"/>
                  </a:lnTo>
                  <a:lnTo>
                    <a:pt x="2" y="20"/>
                  </a:lnTo>
                  <a:lnTo>
                    <a:pt x="2" y="20"/>
                  </a:lnTo>
                  <a:lnTo>
                    <a:pt x="1" y="20"/>
                  </a:lnTo>
                  <a:lnTo>
                    <a:pt x="1" y="20"/>
                  </a:lnTo>
                  <a:lnTo>
                    <a:pt x="1" y="20"/>
                  </a:lnTo>
                  <a:lnTo>
                    <a:pt x="1" y="19"/>
                  </a:lnTo>
                  <a:lnTo>
                    <a:pt x="0" y="19"/>
                  </a:lnTo>
                  <a:lnTo>
                    <a:pt x="0" y="19"/>
                  </a:lnTo>
                  <a:lnTo>
                    <a:pt x="0" y="19"/>
                  </a:lnTo>
                  <a:lnTo>
                    <a:pt x="0" y="18"/>
                  </a:lnTo>
                  <a:lnTo>
                    <a:pt x="0" y="18"/>
                  </a:lnTo>
                  <a:lnTo>
                    <a:pt x="0" y="4"/>
                  </a:lnTo>
                  <a:lnTo>
                    <a:pt x="0" y="4"/>
                  </a:lnTo>
                  <a:lnTo>
                    <a:pt x="0" y="3"/>
                  </a:lnTo>
                  <a:lnTo>
                    <a:pt x="0" y="3"/>
                  </a:lnTo>
                  <a:lnTo>
                    <a:pt x="0" y="3"/>
                  </a:lnTo>
                  <a:lnTo>
                    <a:pt x="1" y="3"/>
                  </a:lnTo>
                  <a:lnTo>
                    <a:pt x="1" y="2"/>
                  </a:lnTo>
                  <a:lnTo>
                    <a:pt x="1" y="2"/>
                  </a:lnTo>
                  <a:lnTo>
                    <a:pt x="1" y="2"/>
                  </a:lnTo>
                  <a:lnTo>
                    <a:pt x="2" y="2"/>
                  </a:lnTo>
                  <a:lnTo>
                    <a:pt x="2" y="2"/>
                  </a:lnTo>
                  <a:lnTo>
                    <a:pt x="4" y="2"/>
                  </a:lnTo>
                  <a:moveTo>
                    <a:pt x="5" y="12"/>
                  </a:moveTo>
                  <a:lnTo>
                    <a:pt x="7" y="14"/>
                  </a:lnTo>
                  <a:lnTo>
                    <a:pt x="11" y="10"/>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PRODUCTION MANAGER</a:t>
              </a:r>
            </a:p>
          </p:txBody>
        </p:sp>
      </p:grpSp>
      <p:grpSp>
        <p:nvGrpSpPr>
          <p:cNvPr id="19" name="Ticket · Casting director"/>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users"/>
            <p:cNvSpPr/>
            <p:nvPr/>
          </p:nvSpPr>
          <p:spPr>
            <a:xfrm>
              <a:off x="5237162" y="1969294"/>
              <a:ext cx="174625" cy="157162"/>
            </a:xfrm>
            <a:custGeom>
              <a:avLst/>
              <a:gdLst/>
              <a:ahLst/>
              <a:cxnLst/>
              <a:rect l="l" t="t" r="r" b="b"/>
              <a:pathLst>
                <a:path w="20" h="18">
                  <a:moveTo>
                    <a:pt x="14" y="18"/>
                  </a:moveTo>
                  <a:lnTo>
                    <a:pt x="14" y="16"/>
                  </a:lnTo>
                  <a:lnTo>
                    <a:pt x="14" y="15"/>
                  </a:lnTo>
                  <a:lnTo>
                    <a:pt x="14" y="15"/>
                  </a:lnTo>
                  <a:lnTo>
                    <a:pt x="14" y="14"/>
                  </a:lnTo>
                  <a:lnTo>
                    <a:pt x="13" y="14"/>
                  </a:lnTo>
                  <a:lnTo>
                    <a:pt x="13" y="13"/>
                  </a:lnTo>
                  <a:lnTo>
                    <a:pt x="12" y="13"/>
                  </a:lnTo>
                  <a:lnTo>
                    <a:pt x="12" y="12"/>
                  </a:lnTo>
                  <a:lnTo>
                    <a:pt x="11" y="12"/>
                  </a:lnTo>
                  <a:lnTo>
                    <a:pt x="11" y="12"/>
                  </a:lnTo>
                  <a:lnTo>
                    <a:pt x="10" y="12"/>
                  </a:lnTo>
                  <a:lnTo>
                    <a:pt x="4" y="12"/>
                  </a:lnTo>
                  <a:lnTo>
                    <a:pt x="3" y="12"/>
                  </a:lnTo>
                  <a:lnTo>
                    <a:pt x="3" y="12"/>
                  </a:lnTo>
                  <a:lnTo>
                    <a:pt x="2" y="12"/>
                  </a:lnTo>
                  <a:lnTo>
                    <a:pt x="2" y="13"/>
                  </a:lnTo>
                  <a:lnTo>
                    <a:pt x="1" y="13"/>
                  </a:lnTo>
                  <a:lnTo>
                    <a:pt x="1" y="14"/>
                  </a:lnTo>
                  <a:lnTo>
                    <a:pt x="0" y="14"/>
                  </a:lnTo>
                  <a:lnTo>
                    <a:pt x="0" y="15"/>
                  </a:lnTo>
                  <a:lnTo>
                    <a:pt x="0" y="15"/>
                  </a:lnTo>
                  <a:lnTo>
                    <a:pt x="0" y="16"/>
                  </a:lnTo>
                  <a:lnTo>
                    <a:pt x="0" y="18"/>
                  </a:lnTo>
                  <a:moveTo>
                    <a:pt x="14" y="0"/>
                  </a:moveTo>
                  <a:lnTo>
                    <a:pt x="15" y="1"/>
                  </a:lnTo>
                  <a:lnTo>
                    <a:pt x="16" y="1"/>
                  </a:lnTo>
                  <a:lnTo>
                    <a:pt x="16" y="2"/>
                  </a:lnTo>
                  <a:lnTo>
                    <a:pt x="17" y="3"/>
                  </a:lnTo>
                  <a:lnTo>
                    <a:pt x="17" y="4"/>
                  </a:lnTo>
                  <a:lnTo>
                    <a:pt x="17" y="5"/>
                  </a:lnTo>
                  <a:lnTo>
                    <a:pt x="16" y="6"/>
                  </a:lnTo>
                  <a:lnTo>
                    <a:pt x="16" y="7"/>
                  </a:lnTo>
                  <a:lnTo>
                    <a:pt x="15" y="7"/>
                  </a:lnTo>
                  <a:lnTo>
                    <a:pt x="14" y="8"/>
                  </a:lnTo>
                  <a:moveTo>
                    <a:pt x="20" y="18"/>
                  </a:moveTo>
                  <a:lnTo>
                    <a:pt x="20" y="16"/>
                  </a:lnTo>
                  <a:lnTo>
                    <a:pt x="20" y="15"/>
                  </a:lnTo>
                  <a:lnTo>
                    <a:pt x="20" y="15"/>
                  </a:lnTo>
                  <a:lnTo>
                    <a:pt x="20" y="14"/>
                  </a:lnTo>
                  <a:lnTo>
                    <a:pt x="19" y="14"/>
                  </a:lnTo>
                  <a:lnTo>
                    <a:pt x="19" y="14"/>
                  </a:lnTo>
                  <a:lnTo>
                    <a:pt x="19" y="13"/>
                  </a:lnTo>
                  <a:lnTo>
                    <a:pt x="18" y="13"/>
                  </a:lnTo>
                  <a:lnTo>
                    <a:pt x="18" y="13"/>
                  </a:lnTo>
                  <a:lnTo>
                    <a:pt x="18" y="12"/>
                  </a:lnTo>
                  <a:lnTo>
                    <a:pt x="17" y="12"/>
                  </a:lnTo>
                  <a:moveTo>
                    <a:pt x="11" y="4"/>
                  </a:moveTo>
                  <a:lnTo>
                    <a:pt x="11" y="5"/>
                  </a:lnTo>
                  <a:lnTo>
                    <a:pt x="11" y="6"/>
                  </a:lnTo>
                  <a:lnTo>
                    <a:pt x="10" y="6"/>
                  </a:lnTo>
                  <a:lnTo>
                    <a:pt x="9" y="7"/>
                  </a:lnTo>
                  <a:lnTo>
                    <a:pt x="9" y="8"/>
                  </a:lnTo>
                  <a:lnTo>
                    <a:pt x="8" y="8"/>
                  </a:lnTo>
                  <a:lnTo>
                    <a:pt x="7" y="8"/>
                  </a:lnTo>
                  <a:lnTo>
                    <a:pt x="6" y="8"/>
                  </a:lnTo>
                  <a:lnTo>
                    <a:pt x="5" y="8"/>
                  </a:lnTo>
                  <a:lnTo>
                    <a:pt x="5" y="7"/>
                  </a:lnTo>
                  <a:lnTo>
                    <a:pt x="4" y="6"/>
                  </a:lnTo>
                  <a:lnTo>
                    <a:pt x="3" y="6"/>
                  </a:lnTo>
                  <a:lnTo>
                    <a:pt x="3" y="5"/>
                  </a:lnTo>
                  <a:lnTo>
                    <a:pt x="3" y="4"/>
                  </a:lnTo>
                  <a:lnTo>
                    <a:pt x="3" y="3"/>
                  </a:lnTo>
                  <a:lnTo>
                    <a:pt x="3" y="2"/>
                  </a:lnTo>
                  <a:lnTo>
                    <a:pt x="4" y="2"/>
                  </a:lnTo>
                  <a:lnTo>
                    <a:pt x="5" y="1"/>
                  </a:lnTo>
                  <a:lnTo>
                    <a:pt x="5" y="0"/>
                  </a:lnTo>
                  <a:lnTo>
                    <a:pt x="6" y="0"/>
                  </a:lnTo>
                  <a:lnTo>
                    <a:pt x="7" y="0"/>
                  </a:lnTo>
                  <a:lnTo>
                    <a:pt x="8" y="0"/>
                  </a:lnTo>
                  <a:lnTo>
                    <a:pt x="9" y="0"/>
                  </a:lnTo>
                  <a:lnTo>
                    <a:pt x="9" y="1"/>
                  </a:lnTo>
                  <a:lnTo>
                    <a:pt x="10" y="2"/>
                  </a:lnTo>
                  <a:lnTo>
                    <a:pt x="11" y="2"/>
                  </a:lnTo>
                  <a:lnTo>
                    <a:pt x="11" y="3"/>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CASTING DIRECTOR</a:t>
              </a:r>
            </a:p>
          </p:txBody>
        </p:sp>
      </p:grpSp>
      <p:grpSp>
        <p:nvGrpSpPr>
          <p:cNvPr id="26" name="Ticket · Art director"/>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palette"/>
            <p:cNvSpPr/>
            <p:nvPr/>
          </p:nvSpPr>
          <p:spPr>
            <a:xfrm>
              <a:off x="7446962" y="1960562"/>
              <a:ext cx="174625" cy="174625"/>
            </a:xfrm>
            <a:custGeom>
              <a:avLst/>
              <a:gdLst/>
              <a:ahLst/>
              <a:cxnLst/>
              <a:rect l="l" t="t" r="r" b="b"/>
              <a:pathLst>
                <a:path w="20" h="20">
                  <a:moveTo>
                    <a:pt x="10" y="20"/>
                  </a:moveTo>
                  <a:lnTo>
                    <a:pt x="7" y="20"/>
                  </a:lnTo>
                  <a:lnTo>
                    <a:pt x="4" y="18"/>
                  </a:lnTo>
                  <a:lnTo>
                    <a:pt x="2" y="16"/>
                  </a:lnTo>
                  <a:lnTo>
                    <a:pt x="0" y="13"/>
                  </a:lnTo>
                  <a:lnTo>
                    <a:pt x="0" y="10"/>
                  </a:lnTo>
                  <a:lnTo>
                    <a:pt x="0" y="7"/>
                  </a:lnTo>
                  <a:lnTo>
                    <a:pt x="2" y="4"/>
                  </a:lnTo>
                  <a:lnTo>
                    <a:pt x="4" y="2"/>
                  </a:lnTo>
                  <a:lnTo>
                    <a:pt x="7" y="0"/>
                  </a:lnTo>
                  <a:lnTo>
                    <a:pt x="10" y="0"/>
                  </a:lnTo>
                  <a:lnTo>
                    <a:pt x="12" y="0"/>
                  </a:lnTo>
                  <a:lnTo>
                    <a:pt x="13" y="0"/>
                  </a:lnTo>
                  <a:lnTo>
                    <a:pt x="15" y="1"/>
                  </a:lnTo>
                  <a:lnTo>
                    <a:pt x="16" y="2"/>
                  </a:lnTo>
                  <a:lnTo>
                    <a:pt x="17" y="3"/>
                  </a:lnTo>
                  <a:lnTo>
                    <a:pt x="18" y="4"/>
                  </a:lnTo>
                  <a:lnTo>
                    <a:pt x="19" y="5"/>
                  </a:lnTo>
                  <a:lnTo>
                    <a:pt x="20" y="6"/>
                  </a:lnTo>
                  <a:lnTo>
                    <a:pt x="20" y="8"/>
                  </a:lnTo>
                  <a:lnTo>
                    <a:pt x="20" y="9"/>
                  </a:lnTo>
                  <a:lnTo>
                    <a:pt x="20" y="10"/>
                  </a:lnTo>
                  <a:lnTo>
                    <a:pt x="20" y="11"/>
                  </a:lnTo>
                  <a:lnTo>
                    <a:pt x="19" y="11"/>
                  </a:lnTo>
                  <a:lnTo>
                    <a:pt x="19" y="12"/>
                  </a:lnTo>
                  <a:lnTo>
                    <a:pt x="19" y="13"/>
                  </a:lnTo>
                  <a:lnTo>
                    <a:pt x="18" y="13"/>
                  </a:lnTo>
                  <a:lnTo>
                    <a:pt x="17" y="13"/>
                  </a:lnTo>
                  <a:lnTo>
                    <a:pt x="17" y="14"/>
                  </a:lnTo>
                  <a:lnTo>
                    <a:pt x="16" y="14"/>
                  </a:lnTo>
                  <a:lnTo>
                    <a:pt x="15" y="14"/>
                  </a:lnTo>
                  <a:lnTo>
                    <a:pt x="13" y="14"/>
                  </a:lnTo>
                  <a:lnTo>
                    <a:pt x="12" y="14"/>
                  </a:lnTo>
                  <a:lnTo>
                    <a:pt x="12" y="14"/>
                  </a:lnTo>
                  <a:lnTo>
                    <a:pt x="12" y="14"/>
                  </a:lnTo>
                  <a:lnTo>
                    <a:pt x="11" y="15"/>
                  </a:lnTo>
                  <a:lnTo>
                    <a:pt x="11" y="15"/>
                  </a:lnTo>
                  <a:lnTo>
                    <a:pt x="11" y="15"/>
                  </a:lnTo>
                  <a:lnTo>
                    <a:pt x="11" y="16"/>
                  </a:lnTo>
                  <a:lnTo>
                    <a:pt x="11" y="16"/>
                  </a:lnTo>
                  <a:lnTo>
                    <a:pt x="11" y="16"/>
                  </a:lnTo>
                  <a:lnTo>
                    <a:pt x="11" y="17"/>
                  </a:lnTo>
                  <a:lnTo>
                    <a:pt x="12" y="17"/>
                  </a:lnTo>
                  <a:lnTo>
                    <a:pt x="12" y="18"/>
                  </a:lnTo>
                  <a:lnTo>
                    <a:pt x="12" y="18"/>
                  </a:lnTo>
                  <a:lnTo>
                    <a:pt x="12" y="18"/>
                  </a:lnTo>
                  <a:lnTo>
                    <a:pt x="12" y="19"/>
                  </a:lnTo>
                  <a:lnTo>
                    <a:pt x="12" y="19"/>
                  </a:lnTo>
                  <a:lnTo>
                    <a:pt x="12" y="19"/>
                  </a:lnTo>
                  <a:lnTo>
                    <a:pt x="11" y="20"/>
                  </a:lnTo>
                  <a:lnTo>
                    <a:pt x="11" y="20"/>
                  </a:lnTo>
                  <a:lnTo>
                    <a:pt x="11" y="20"/>
                  </a:lnTo>
                  <a:lnTo>
                    <a:pt x="10" y="20"/>
                  </a:lnTo>
                  <a:close/>
                  <a:moveTo>
                    <a:pt x="12" y="4"/>
                  </a:moveTo>
                  <a:lnTo>
                    <a:pt x="12" y="5"/>
                  </a:lnTo>
                  <a:lnTo>
                    <a:pt x="12" y="5"/>
                  </a:lnTo>
                  <a:lnTo>
                    <a:pt x="12" y="5"/>
                  </a:lnTo>
                  <a:lnTo>
                    <a:pt x="12" y="5"/>
                  </a:lnTo>
                  <a:lnTo>
                    <a:pt x="12" y="5"/>
                  </a:lnTo>
                  <a:lnTo>
                    <a:pt x="12" y="5"/>
                  </a:lnTo>
                  <a:lnTo>
                    <a:pt x="12" y="6"/>
                  </a:lnTo>
                  <a:lnTo>
                    <a:pt x="11" y="5"/>
                  </a:lnTo>
                  <a:lnTo>
                    <a:pt x="11" y="5"/>
                  </a:lnTo>
                  <a:lnTo>
                    <a:pt x="11" y="5"/>
                  </a:lnTo>
                  <a:lnTo>
                    <a:pt x="11" y="5"/>
                  </a:lnTo>
                  <a:lnTo>
                    <a:pt x="11" y="5"/>
                  </a:lnTo>
                  <a:lnTo>
                    <a:pt x="11" y="5"/>
                  </a:lnTo>
                  <a:lnTo>
                    <a:pt x="10" y="4"/>
                  </a:lnTo>
                  <a:lnTo>
                    <a:pt x="11" y="4"/>
                  </a:lnTo>
                  <a:lnTo>
                    <a:pt x="11" y="4"/>
                  </a:lnTo>
                  <a:lnTo>
                    <a:pt x="11" y="4"/>
                  </a:lnTo>
                  <a:lnTo>
                    <a:pt x="11" y="4"/>
                  </a:lnTo>
                  <a:lnTo>
                    <a:pt x="11" y="4"/>
                  </a:lnTo>
                  <a:lnTo>
                    <a:pt x="11" y="4"/>
                  </a:lnTo>
                  <a:lnTo>
                    <a:pt x="12" y="4"/>
                  </a:lnTo>
                  <a:lnTo>
                    <a:pt x="12" y="4"/>
                  </a:lnTo>
                  <a:lnTo>
                    <a:pt x="12" y="4"/>
                  </a:lnTo>
                  <a:lnTo>
                    <a:pt x="12" y="4"/>
                  </a:lnTo>
                  <a:lnTo>
                    <a:pt x="12" y="4"/>
                  </a:lnTo>
                  <a:lnTo>
                    <a:pt x="12" y="4"/>
                  </a:lnTo>
                  <a:lnTo>
                    <a:pt x="12" y="4"/>
                  </a:lnTo>
                  <a:close/>
                  <a:moveTo>
                    <a:pt x="16" y="8"/>
                  </a:moveTo>
                  <a:lnTo>
                    <a:pt x="16" y="9"/>
                  </a:lnTo>
                  <a:lnTo>
                    <a:pt x="16" y="9"/>
                  </a:lnTo>
                  <a:lnTo>
                    <a:pt x="16" y="9"/>
                  </a:lnTo>
                  <a:lnTo>
                    <a:pt x="16" y="9"/>
                  </a:lnTo>
                  <a:lnTo>
                    <a:pt x="16" y="9"/>
                  </a:lnTo>
                  <a:lnTo>
                    <a:pt x="16" y="9"/>
                  </a:lnTo>
                  <a:lnTo>
                    <a:pt x="16" y="10"/>
                  </a:lnTo>
                  <a:lnTo>
                    <a:pt x="15" y="9"/>
                  </a:lnTo>
                  <a:lnTo>
                    <a:pt x="15" y="9"/>
                  </a:lnTo>
                  <a:lnTo>
                    <a:pt x="15" y="9"/>
                  </a:lnTo>
                  <a:lnTo>
                    <a:pt x="15" y="9"/>
                  </a:lnTo>
                  <a:lnTo>
                    <a:pt x="15" y="9"/>
                  </a:lnTo>
                  <a:lnTo>
                    <a:pt x="15" y="9"/>
                  </a:lnTo>
                  <a:lnTo>
                    <a:pt x="14" y="8"/>
                  </a:lnTo>
                  <a:lnTo>
                    <a:pt x="15" y="8"/>
                  </a:lnTo>
                  <a:lnTo>
                    <a:pt x="15" y="8"/>
                  </a:lnTo>
                  <a:lnTo>
                    <a:pt x="15" y="8"/>
                  </a:lnTo>
                  <a:lnTo>
                    <a:pt x="15" y="8"/>
                  </a:lnTo>
                  <a:lnTo>
                    <a:pt x="15" y="8"/>
                  </a:lnTo>
                  <a:lnTo>
                    <a:pt x="15" y="8"/>
                  </a:lnTo>
                  <a:lnTo>
                    <a:pt x="16" y="8"/>
                  </a:lnTo>
                  <a:lnTo>
                    <a:pt x="16" y="8"/>
                  </a:lnTo>
                  <a:lnTo>
                    <a:pt x="16" y="8"/>
                  </a:lnTo>
                  <a:lnTo>
                    <a:pt x="16" y="8"/>
                  </a:lnTo>
                  <a:lnTo>
                    <a:pt x="16" y="8"/>
                  </a:lnTo>
                  <a:lnTo>
                    <a:pt x="16" y="8"/>
                  </a:lnTo>
                  <a:lnTo>
                    <a:pt x="16" y="8"/>
                  </a:lnTo>
                  <a:close/>
                  <a:moveTo>
                    <a:pt x="6" y="10"/>
                  </a:moveTo>
                  <a:lnTo>
                    <a:pt x="5" y="11"/>
                  </a:lnTo>
                  <a:lnTo>
                    <a:pt x="5" y="11"/>
                  </a:lnTo>
                  <a:lnTo>
                    <a:pt x="5" y="11"/>
                  </a:lnTo>
                  <a:lnTo>
                    <a:pt x="5" y="11"/>
                  </a:lnTo>
                  <a:lnTo>
                    <a:pt x="5" y="11"/>
                  </a:lnTo>
                  <a:lnTo>
                    <a:pt x="5" y="11"/>
                  </a:lnTo>
                  <a:lnTo>
                    <a:pt x="4" y="12"/>
                  </a:lnTo>
                  <a:lnTo>
                    <a:pt x="4" y="11"/>
                  </a:lnTo>
                  <a:lnTo>
                    <a:pt x="4" y="11"/>
                  </a:lnTo>
                  <a:lnTo>
                    <a:pt x="4" y="11"/>
                  </a:lnTo>
                  <a:lnTo>
                    <a:pt x="4" y="11"/>
                  </a:lnTo>
                  <a:lnTo>
                    <a:pt x="4" y="11"/>
                  </a:lnTo>
                  <a:lnTo>
                    <a:pt x="4" y="11"/>
                  </a:lnTo>
                  <a:lnTo>
                    <a:pt x="4" y="10"/>
                  </a:lnTo>
                  <a:lnTo>
                    <a:pt x="4" y="10"/>
                  </a:lnTo>
                  <a:lnTo>
                    <a:pt x="4" y="10"/>
                  </a:lnTo>
                  <a:lnTo>
                    <a:pt x="4" y="10"/>
                  </a:lnTo>
                  <a:lnTo>
                    <a:pt x="4" y="10"/>
                  </a:lnTo>
                  <a:lnTo>
                    <a:pt x="4" y="10"/>
                  </a:lnTo>
                  <a:lnTo>
                    <a:pt x="4" y="10"/>
                  </a:lnTo>
                  <a:lnTo>
                    <a:pt x="4" y="10"/>
                  </a:lnTo>
                  <a:lnTo>
                    <a:pt x="5" y="10"/>
                  </a:lnTo>
                  <a:lnTo>
                    <a:pt x="5" y="10"/>
                  </a:lnTo>
                  <a:lnTo>
                    <a:pt x="5" y="10"/>
                  </a:lnTo>
                  <a:lnTo>
                    <a:pt x="5" y="10"/>
                  </a:lnTo>
                  <a:lnTo>
                    <a:pt x="5" y="10"/>
                  </a:lnTo>
                  <a:lnTo>
                    <a:pt x="5" y="10"/>
                  </a:lnTo>
                  <a:close/>
                  <a:moveTo>
                    <a:pt x="8" y="6"/>
                  </a:moveTo>
                  <a:lnTo>
                    <a:pt x="7" y="6"/>
                  </a:lnTo>
                  <a:lnTo>
                    <a:pt x="7" y="6"/>
                  </a:lnTo>
                  <a:lnTo>
                    <a:pt x="7" y="6"/>
                  </a:lnTo>
                  <a:lnTo>
                    <a:pt x="7" y="6"/>
                  </a:lnTo>
                  <a:lnTo>
                    <a:pt x="7" y="6"/>
                  </a:lnTo>
                  <a:lnTo>
                    <a:pt x="7" y="6"/>
                  </a:lnTo>
                  <a:lnTo>
                    <a:pt x="6" y="6"/>
                  </a:lnTo>
                  <a:lnTo>
                    <a:pt x="6" y="6"/>
                  </a:lnTo>
                  <a:lnTo>
                    <a:pt x="6" y="6"/>
                  </a:lnTo>
                  <a:lnTo>
                    <a:pt x="6" y="6"/>
                  </a:lnTo>
                  <a:lnTo>
                    <a:pt x="6" y="6"/>
                  </a:lnTo>
                  <a:lnTo>
                    <a:pt x="6" y="6"/>
                  </a:lnTo>
                  <a:lnTo>
                    <a:pt x="6" y="6"/>
                  </a:lnTo>
                  <a:lnTo>
                    <a:pt x="6" y="6"/>
                  </a:lnTo>
                  <a:lnTo>
                    <a:pt x="6" y="5"/>
                  </a:lnTo>
                  <a:lnTo>
                    <a:pt x="6" y="5"/>
                  </a:lnTo>
                  <a:lnTo>
                    <a:pt x="6" y="5"/>
                  </a:lnTo>
                  <a:lnTo>
                    <a:pt x="6" y="5"/>
                  </a:lnTo>
                  <a:lnTo>
                    <a:pt x="6" y="5"/>
                  </a:lnTo>
                  <a:lnTo>
                    <a:pt x="6" y="5"/>
                  </a:lnTo>
                  <a:lnTo>
                    <a:pt x="6" y="4"/>
                  </a:lnTo>
                  <a:lnTo>
                    <a:pt x="7" y="5"/>
                  </a:lnTo>
                  <a:lnTo>
                    <a:pt x="7" y="5"/>
                  </a:lnTo>
                  <a:lnTo>
                    <a:pt x="7" y="5"/>
                  </a:lnTo>
                  <a:lnTo>
                    <a:pt x="7" y="5"/>
                  </a:lnTo>
                  <a:lnTo>
                    <a:pt x="7" y="5"/>
                  </a:lnTo>
                  <a:lnTo>
                    <a:pt x="7" y="5"/>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ART DIRECTOR</a:t>
              </a:r>
            </a:p>
          </p:txBody>
        </p:sp>
      </p:grpSp>
      <p:grpSp>
        <p:nvGrpSpPr>
          <p:cNvPr id="33" name="Ticket · Legal advisor"/>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layers"/>
            <p:cNvSpPr/>
            <p:nvPr/>
          </p:nvSpPr>
          <p:spPr>
            <a:xfrm>
              <a:off x="9656762" y="1960562"/>
              <a:ext cx="174625" cy="174625"/>
            </a:xfrm>
            <a:custGeom>
              <a:avLst/>
              <a:gdLst/>
              <a:ahLst/>
              <a:cxnLst/>
              <a:rect l="l" t="t" r="r" b="b"/>
              <a:pathLst>
                <a:path w="20" h="20">
                  <a:moveTo>
                    <a:pt x="11" y="0"/>
                  </a:moveTo>
                  <a:lnTo>
                    <a:pt x="11" y="0"/>
                  </a:lnTo>
                  <a:lnTo>
                    <a:pt x="11" y="0"/>
                  </a:lnTo>
                  <a:lnTo>
                    <a:pt x="10" y="0"/>
                  </a:lnTo>
                  <a:lnTo>
                    <a:pt x="10" y="0"/>
                  </a:lnTo>
                  <a:lnTo>
                    <a:pt x="10" y="0"/>
                  </a:lnTo>
                  <a:lnTo>
                    <a:pt x="10" y="0"/>
                  </a:lnTo>
                  <a:lnTo>
                    <a:pt x="10" y="0"/>
                  </a:lnTo>
                  <a:lnTo>
                    <a:pt x="9" y="0"/>
                  </a:lnTo>
                  <a:lnTo>
                    <a:pt x="9" y="0"/>
                  </a:lnTo>
                  <a:lnTo>
                    <a:pt x="9" y="0"/>
                  </a:lnTo>
                  <a:lnTo>
                    <a:pt x="1" y="4"/>
                  </a:lnTo>
                  <a:lnTo>
                    <a:pt x="0" y="4"/>
                  </a:lnTo>
                  <a:lnTo>
                    <a:pt x="0" y="4"/>
                  </a:lnTo>
                  <a:lnTo>
                    <a:pt x="0" y="5"/>
                  </a:lnTo>
                  <a:lnTo>
                    <a:pt x="0" y="5"/>
                  </a:lnTo>
                  <a:lnTo>
                    <a:pt x="0" y="5"/>
                  </a:lnTo>
                  <a:lnTo>
                    <a:pt x="0" y="5"/>
                  </a:lnTo>
                  <a:lnTo>
                    <a:pt x="0" y="5"/>
                  </a:lnTo>
                  <a:lnTo>
                    <a:pt x="0" y="6"/>
                  </a:lnTo>
                  <a:lnTo>
                    <a:pt x="0" y="6"/>
                  </a:lnTo>
                  <a:lnTo>
                    <a:pt x="1" y="6"/>
                  </a:lnTo>
                  <a:lnTo>
                    <a:pt x="9" y="10"/>
                  </a:lnTo>
                  <a:lnTo>
                    <a:pt x="9" y="10"/>
                  </a:lnTo>
                  <a:lnTo>
                    <a:pt x="10" y="10"/>
                  </a:lnTo>
                  <a:lnTo>
                    <a:pt x="10" y="10"/>
                  </a:lnTo>
                  <a:lnTo>
                    <a:pt x="10" y="10"/>
                  </a:lnTo>
                  <a:lnTo>
                    <a:pt x="10" y="10"/>
                  </a:lnTo>
                  <a:lnTo>
                    <a:pt x="10" y="10"/>
                  </a:lnTo>
                  <a:lnTo>
                    <a:pt x="10" y="10"/>
                  </a:lnTo>
                  <a:lnTo>
                    <a:pt x="11" y="10"/>
                  </a:lnTo>
                  <a:lnTo>
                    <a:pt x="11" y="10"/>
                  </a:lnTo>
                  <a:lnTo>
                    <a:pt x="11" y="10"/>
                  </a:lnTo>
                  <a:lnTo>
                    <a:pt x="19" y="6"/>
                  </a:lnTo>
                  <a:lnTo>
                    <a:pt x="20" y="6"/>
                  </a:lnTo>
                  <a:lnTo>
                    <a:pt x="20" y="6"/>
                  </a:lnTo>
                  <a:lnTo>
                    <a:pt x="20" y="5"/>
                  </a:lnTo>
                  <a:lnTo>
                    <a:pt x="20" y="5"/>
                  </a:lnTo>
                  <a:lnTo>
                    <a:pt x="20" y="5"/>
                  </a:lnTo>
                  <a:lnTo>
                    <a:pt x="20" y="5"/>
                  </a:lnTo>
                  <a:lnTo>
                    <a:pt x="20" y="5"/>
                  </a:lnTo>
                  <a:lnTo>
                    <a:pt x="20" y="4"/>
                  </a:lnTo>
                  <a:lnTo>
                    <a:pt x="20" y="4"/>
                  </a:lnTo>
                  <a:lnTo>
                    <a:pt x="19" y="4"/>
                  </a:lnTo>
                  <a:close/>
                  <a:moveTo>
                    <a:pt x="0" y="10"/>
                  </a:moveTo>
                  <a:lnTo>
                    <a:pt x="0" y="10"/>
                  </a:lnTo>
                  <a:lnTo>
                    <a:pt x="0" y="10"/>
                  </a:lnTo>
                  <a:lnTo>
                    <a:pt x="0" y="10"/>
                  </a:lnTo>
                  <a:lnTo>
                    <a:pt x="0" y="10"/>
                  </a:lnTo>
                  <a:lnTo>
                    <a:pt x="0" y="11"/>
                  </a:lnTo>
                  <a:lnTo>
                    <a:pt x="0" y="11"/>
                  </a:lnTo>
                  <a:lnTo>
                    <a:pt x="0" y="11"/>
                  </a:lnTo>
                  <a:lnTo>
                    <a:pt x="0" y="11"/>
                  </a:lnTo>
                  <a:lnTo>
                    <a:pt x="0" y="11"/>
                  </a:lnTo>
                  <a:lnTo>
                    <a:pt x="1" y="11"/>
                  </a:lnTo>
                  <a:lnTo>
                    <a:pt x="9" y="15"/>
                  </a:lnTo>
                  <a:lnTo>
                    <a:pt x="9" y="15"/>
                  </a:lnTo>
                  <a:lnTo>
                    <a:pt x="10" y="15"/>
                  </a:lnTo>
                  <a:lnTo>
                    <a:pt x="10" y="15"/>
                  </a:lnTo>
                  <a:lnTo>
                    <a:pt x="10" y="15"/>
                  </a:lnTo>
                  <a:lnTo>
                    <a:pt x="10" y="15"/>
                  </a:lnTo>
                  <a:lnTo>
                    <a:pt x="10" y="15"/>
                  </a:lnTo>
                  <a:lnTo>
                    <a:pt x="10" y="15"/>
                  </a:lnTo>
                  <a:lnTo>
                    <a:pt x="11" y="15"/>
                  </a:lnTo>
                  <a:lnTo>
                    <a:pt x="11" y="15"/>
                  </a:lnTo>
                  <a:lnTo>
                    <a:pt x="11" y="15"/>
                  </a:lnTo>
                  <a:lnTo>
                    <a:pt x="19" y="11"/>
                  </a:lnTo>
                  <a:lnTo>
                    <a:pt x="20" y="11"/>
                  </a:lnTo>
                  <a:lnTo>
                    <a:pt x="20" y="11"/>
                  </a:lnTo>
                  <a:lnTo>
                    <a:pt x="20" y="11"/>
                  </a:lnTo>
                  <a:lnTo>
                    <a:pt x="20" y="11"/>
                  </a:lnTo>
                  <a:lnTo>
                    <a:pt x="20" y="11"/>
                  </a:lnTo>
                  <a:lnTo>
                    <a:pt x="20" y="10"/>
                  </a:lnTo>
                  <a:lnTo>
                    <a:pt x="20" y="10"/>
                  </a:lnTo>
                  <a:lnTo>
                    <a:pt x="20" y="10"/>
                  </a:lnTo>
                  <a:lnTo>
                    <a:pt x="20" y="10"/>
                  </a:lnTo>
                  <a:lnTo>
                    <a:pt x="20" y="10"/>
                  </a:lnTo>
                  <a:moveTo>
                    <a:pt x="0" y="15"/>
                  </a:moveTo>
                  <a:lnTo>
                    <a:pt x="0" y="15"/>
                  </a:lnTo>
                  <a:lnTo>
                    <a:pt x="0" y="15"/>
                  </a:lnTo>
                  <a:lnTo>
                    <a:pt x="0" y="15"/>
                  </a:lnTo>
                  <a:lnTo>
                    <a:pt x="0" y="15"/>
                  </a:lnTo>
                  <a:lnTo>
                    <a:pt x="0" y="16"/>
                  </a:lnTo>
                  <a:lnTo>
                    <a:pt x="0" y="16"/>
                  </a:lnTo>
                  <a:lnTo>
                    <a:pt x="0" y="16"/>
                  </a:lnTo>
                  <a:lnTo>
                    <a:pt x="0" y="16"/>
                  </a:lnTo>
                  <a:lnTo>
                    <a:pt x="0" y="16"/>
                  </a:lnTo>
                  <a:lnTo>
                    <a:pt x="1" y="16"/>
                  </a:lnTo>
                  <a:lnTo>
                    <a:pt x="9" y="20"/>
                  </a:lnTo>
                  <a:lnTo>
                    <a:pt x="9" y="20"/>
                  </a:lnTo>
                  <a:lnTo>
                    <a:pt x="10" y="20"/>
                  </a:lnTo>
                  <a:lnTo>
                    <a:pt x="10" y="20"/>
                  </a:lnTo>
                  <a:lnTo>
                    <a:pt x="10" y="20"/>
                  </a:lnTo>
                  <a:lnTo>
                    <a:pt x="10" y="20"/>
                  </a:lnTo>
                  <a:lnTo>
                    <a:pt x="10" y="20"/>
                  </a:lnTo>
                  <a:lnTo>
                    <a:pt x="10" y="20"/>
                  </a:lnTo>
                  <a:lnTo>
                    <a:pt x="11" y="20"/>
                  </a:lnTo>
                  <a:lnTo>
                    <a:pt x="11" y="20"/>
                  </a:lnTo>
                  <a:lnTo>
                    <a:pt x="11" y="20"/>
                  </a:lnTo>
                  <a:lnTo>
                    <a:pt x="19" y="16"/>
                  </a:lnTo>
                  <a:lnTo>
                    <a:pt x="20" y="16"/>
                  </a:lnTo>
                  <a:lnTo>
                    <a:pt x="20" y="16"/>
                  </a:lnTo>
                  <a:lnTo>
                    <a:pt x="20" y="16"/>
                  </a:lnTo>
                  <a:lnTo>
                    <a:pt x="20" y="16"/>
                  </a:lnTo>
                  <a:lnTo>
                    <a:pt x="20" y="16"/>
                  </a:lnTo>
                  <a:lnTo>
                    <a:pt x="20" y="15"/>
                  </a:lnTo>
                  <a:lnTo>
                    <a:pt x="20" y="15"/>
                  </a:lnTo>
                  <a:lnTo>
                    <a:pt x="20" y="15"/>
                  </a:lnTo>
                  <a:lnTo>
                    <a:pt x="20" y="15"/>
                  </a:lnTo>
                  <a:lnTo>
                    <a:pt x="20" y="15"/>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LEGAL ADVISOR</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7429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Hire crew</a:t>
            </a:r>
          </a:p>
        </p:txBody>
      </p:sp>
      <p:cxnSp>
        <p:nvCxnSpPr>
          <p:cNvPr id="43" name="Divider"/>
          <p:cNvCxnSpPr/>
          <p:nvPr/>
        </p:nvCxnSpPr>
        <p:spPr>
          <a:xfrm>
            <a:off x="14478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581150" y="3162300"/>
            <a:ext cx="8191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Cast roles</a:t>
            </a:r>
          </a:p>
        </p:txBody>
      </p:sp>
      <p:cxnSp>
        <p:nvCxnSpPr>
          <p:cNvPr id="45" name="Divider"/>
          <p:cNvCxnSpPr/>
          <p:nvPr/>
        </p:nvCxnSpPr>
        <p:spPr>
          <a:xfrm>
            <a:off x="24955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2628900" y="3162300"/>
            <a:ext cx="11144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Build schedule</a:t>
            </a:r>
          </a:p>
        </p:txBody>
      </p:sp>
      <p:cxnSp>
        <p:nvCxnSpPr>
          <p:cNvPr id="47" name="Divider"/>
          <p:cNvCxnSpPr/>
          <p:nvPr/>
        </p:nvCxnSpPr>
        <p:spPr>
          <a:xfrm>
            <a:off x="38385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3971925" y="3162300"/>
            <a:ext cx="10763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Find locations</a:t>
            </a:r>
          </a:p>
        </p:txBody>
      </p:sp>
      <p:cxnSp>
        <p:nvCxnSpPr>
          <p:cNvPr id="49" name="Divider"/>
          <p:cNvCxnSpPr/>
          <p:nvPr/>
        </p:nvCxnSpPr>
        <p:spPr>
          <a:xfrm>
            <a:off x="51435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5276850" y="3162300"/>
            <a:ext cx="6096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Budget</a:t>
            </a:r>
          </a:p>
        </p:txBody>
      </p:sp>
      <p:cxnSp>
        <p:nvCxnSpPr>
          <p:cNvPr id="51" name="Divider"/>
          <p:cNvCxnSpPr/>
          <p:nvPr/>
        </p:nvCxnSpPr>
        <p:spPr>
          <a:xfrm>
            <a:off x="59817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2" name="Task 6"/>
          <p:cNvSpPr txBox="1"/>
          <p:nvPr/>
        </p:nvSpPr>
        <p:spPr>
          <a:xfrm>
            <a:off x="6115050" y="3162300"/>
            <a:ext cx="8382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Paperwork</a:t>
            </a:r>
          </a:p>
        </p:txBody>
      </p:sp>
      <p:pic>
        <p:nvPicPr>
          <p:cNvPr id="53" name="Still" descr="AdobeStock_474441033-ac9c24dd767f.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Production</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Bringing the story to life</a:t>
            </a:r>
          </a:p>
        </p:txBody>
      </p:sp>
      <p:grpSp>
        <p:nvGrpSpPr>
          <p:cNvPr id="5" name="Ticket · Camera crew"/>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video"/>
            <p:cNvSpPr/>
            <p:nvPr/>
          </p:nvSpPr>
          <p:spPr>
            <a:xfrm>
              <a:off x="817562" y="1995488"/>
              <a:ext cx="174625" cy="104775"/>
            </a:xfrm>
            <a:custGeom>
              <a:avLst/>
              <a:gdLst/>
              <a:ahLst/>
              <a:cxnLst/>
              <a:rect l="l" t="t" r="r" b="b"/>
              <a:pathLst>
                <a:path w="20" h="12">
                  <a:moveTo>
                    <a:pt x="14" y="7"/>
                  </a:moveTo>
                  <a:lnTo>
                    <a:pt x="19" y="10"/>
                  </a:lnTo>
                  <a:lnTo>
                    <a:pt x="19" y="11"/>
                  </a:lnTo>
                  <a:lnTo>
                    <a:pt x="19" y="11"/>
                  </a:lnTo>
                  <a:lnTo>
                    <a:pt x="20" y="11"/>
                  </a:lnTo>
                  <a:lnTo>
                    <a:pt x="20" y="11"/>
                  </a:lnTo>
                  <a:lnTo>
                    <a:pt x="20" y="11"/>
                  </a:lnTo>
                  <a:lnTo>
                    <a:pt x="20" y="10"/>
                  </a:lnTo>
                  <a:lnTo>
                    <a:pt x="20" y="10"/>
                  </a:lnTo>
                  <a:lnTo>
                    <a:pt x="20" y="10"/>
                  </a:lnTo>
                  <a:lnTo>
                    <a:pt x="20" y="10"/>
                  </a:lnTo>
                  <a:lnTo>
                    <a:pt x="20" y="10"/>
                  </a:lnTo>
                  <a:lnTo>
                    <a:pt x="20" y="2"/>
                  </a:lnTo>
                  <a:lnTo>
                    <a:pt x="20" y="2"/>
                  </a:lnTo>
                  <a:lnTo>
                    <a:pt x="20" y="2"/>
                  </a:lnTo>
                  <a:lnTo>
                    <a:pt x="20" y="2"/>
                  </a:lnTo>
                  <a:lnTo>
                    <a:pt x="20" y="1"/>
                  </a:lnTo>
                  <a:lnTo>
                    <a:pt x="20" y="1"/>
                  </a:lnTo>
                  <a:lnTo>
                    <a:pt x="20" y="1"/>
                  </a:lnTo>
                  <a:lnTo>
                    <a:pt x="20" y="1"/>
                  </a:lnTo>
                  <a:lnTo>
                    <a:pt x="19" y="1"/>
                  </a:lnTo>
                  <a:lnTo>
                    <a:pt x="19" y="1"/>
                  </a:lnTo>
                  <a:lnTo>
                    <a:pt x="19" y="1"/>
                  </a:lnTo>
                  <a:lnTo>
                    <a:pt x="14" y="4"/>
                  </a:lnTo>
                  <a:moveTo>
                    <a:pt x="12" y="0"/>
                  </a:moveTo>
                  <a:lnTo>
                    <a:pt x="13" y="0"/>
                  </a:lnTo>
                  <a:lnTo>
                    <a:pt x="13" y="0"/>
                  </a:lnTo>
                  <a:lnTo>
                    <a:pt x="13" y="1"/>
                  </a:lnTo>
                  <a:lnTo>
                    <a:pt x="14" y="1"/>
                  </a:lnTo>
                  <a:lnTo>
                    <a:pt x="14" y="1"/>
                  </a:lnTo>
                  <a:lnTo>
                    <a:pt x="14" y="2"/>
                  </a:lnTo>
                  <a:lnTo>
                    <a:pt x="14" y="10"/>
                  </a:lnTo>
                  <a:lnTo>
                    <a:pt x="14" y="11"/>
                  </a:lnTo>
                  <a:lnTo>
                    <a:pt x="14" y="11"/>
                  </a:lnTo>
                  <a:lnTo>
                    <a:pt x="13" y="11"/>
                  </a:lnTo>
                  <a:lnTo>
                    <a:pt x="13" y="12"/>
                  </a:lnTo>
                  <a:lnTo>
                    <a:pt x="13" y="12"/>
                  </a:lnTo>
                  <a:lnTo>
                    <a:pt x="12" y="12"/>
                  </a:lnTo>
                  <a:lnTo>
                    <a:pt x="2" y="12"/>
                  </a:lnTo>
                  <a:lnTo>
                    <a:pt x="1" y="12"/>
                  </a:lnTo>
                  <a:lnTo>
                    <a:pt x="1" y="12"/>
                  </a:lnTo>
                  <a:lnTo>
                    <a:pt x="1" y="11"/>
                  </a:lnTo>
                  <a:lnTo>
                    <a:pt x="0" y="11"/>
                  </a:lnTo>
                  <a:lnTo>
                    <a:pt x="0" y="11"/>
                  </a:lnTo>
                  <a:lnTo>
                    <a:pt x="0" y="10"/>
                  </a:lnTo>
                  <a:lnTo>
                    <a:pt x="0" y="2"/>
                  </a:lnTo>
                  <a:lnTo>
                    <a:pt x="0" y="1"/>
                  </a:lnTo>
                  <a:lnTo>
                    <a:pt x="0" y="1"/>
                  </a:lnTo>
                  <a:lnTo>
                    <a:pt x="1" y="1"/>
                  </a:lnTo>
                  <a:lnTo>
                    <a:pt x="1" y="0"/>
                  </a:lnTo>
                  <a:lnTo>
                    <a:pt x="1" y="0"/>
                  </a:lnTo>
                  <a:lnTo>
                    <a:pt x="2" y="0"/>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CAMERA CREW</a:t>
              </a:r>
            </a:p>
          </p:txBody>
        </p:sp>
      </p:grpSp>
      <p:grpSp>
        <p:nvGrpSpPr>
          <p:cNvPr id="12" name="Ticket · Lighting team"/>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lightbulb"/>
            <p:cNvSpPr/>
            <p:nvPr/>
          </p:nvSpPr>
          <p:spPr>
            <a:xfrm>
              <a:off x="3062288" y="1960562"/>
              <a:ext cx="104775" cy="174625"/>
            </a:xfrm>
            <a:custGeom>
              <a:avLst/>
              <a:gdLst/>
              <a:ahLst/>
              <a:cxnLst/>
              <a:rect l="l" t="t" r="r" b="b"/>
              <a:pathLst>
                <a:path w="12" h="20">
                  <a:moveTo>
                    <a:pt x="9" y="12"/>
                  </a:moveTo>
                  <a:lnTo>
                    <a:pt x="9" y="12"/>
                  </a:lnTo>
                  <a:lnTo>
                    <a:pt x="9" y="11"/>
                  </a:lnTo>
                  <a:lnTo>
                    <a:pt x="9" y="11"/>
                  </a:lnTo>
                  <a:lnTo>
                    <a:pt x="10" y="11"/>
                  </a:lnTo>
                  <a:lnTo>
                    <a:pt x="10" y="10"/>
                  </a:lnTo>
                  <a:lnTo>
                    <a:pt x="10" y="10"/>
                  </a:lnTo>
                  <a:lnTo>
                    <a:pt x="10" y="10"/>
                  </a:lnTo>
                  <a:lnTo>
                    <a:pt x="10" y="10"/>
                  </a:lnTo>
                  <a:lnTo>
                    <a:pt x="11" y="9"/>
                  </a:lnTo>
                  <a:lnTo>
                    <a:pt x="11" y="9"/>
                  </a:lnTo>
                  <a:lnTo>
                    <a:pt x="11" y="8"/>
                  </a:lnTo>
                  <a:lnTo>
                    <a:pt x="12" y="8"/>
                  </a:lnTo>
                  <a:lnTo>
                    <a:pt x="12" y="7"/>
                  </a:lnTo>
                  <a:lnTo>
                    <a:pt x="12" y="7"/>
                  </a:lnTo>
                  <a:lnTo>
                    <a:pt x="12" y="6"/>
                  </a:lnTo>
                  <a:lnTo>
                    <a:pt x="12" y="6"/>
                  </a:lnTo>
                  <a:lnTo>
                    <a:pt x="12" y="4"/>
                  </a:lnTo>
                  <a:lnTo>
                    <a:pt x="11" y="2"/>
                  </a:lnTo>
                  <a:lnTo>
                    <a:pt x="10" y="1"/>
                  </a:lnTo>
                  <a:lnTo>
                    <a:pt x="8" y="0"/>
                  </a:lnTo>
                  <a:lnTo>
                    <a:pt x="6" y="0"/>
                  </a:lnTo>
                  <a:lnTo>
                    <a:pt x="4" y="0"/>
                  </a:lnTo>
                  <a:lnTo>
                    <a:pt x="2" y="1"/>
                  </a:lnTo>
                  <a:lnTo>
                    <a:pt x="1" y="2"/>
                  </a:lnTo>
                  <a:lnTo>
                    <a:pt x="0" y="4"/>
                  </a:lnTo>
                  <a:lnTo>
                    <a:pt x="0" y="6"/>
                  </a:lnTo>
                  <a:lnTo>
                    <a:pt x="0" y="6"/>
                  </a:lnTo>
                  <a:lnTo>
                    <a:pt x="0" y="7"/>
                  </a:lnTo>
                  <a:lnTo>
                    <a:pt x="0" y="7"/>
                  </a:lnTo>
                  <a:lnTo>
                    <a:pt x="0" y="8"/>
                  </a:lnTo>
                  <a:lnTo>
                    <a:pt x="0" y="8"/>
                  </a:lnTo>
                  <a:lnTo>
                    <a:pt x="1" y="9"/>
                  </a:lnTo>
                  <a:lnTo>
                    <a:pt x="1" y="9"/>
                  </a:lnTo>
                  <a:lnTo>
                    <a:pt x="2" y="10"/>
                  </a:lnTo>
                  <a:lnTo>
                    <a:pt x="2" y="10"/>
                  </a:lnTo>
                  <a:lnTo>
                    <a:pt x="2" y="10"/>
                  </a:lnTo>
                  <a:lnTo>
                    <a:pt x="2" y="10"/>
                  </a:lnTo>
                  <a:lnTo>
                    <a:pt x="2" y="11"/>
                  </a:lnTo>
                  <a:lnTo>
                    <a:pt x="3" y="11"/>
                  </a:lnTo>
                  <a:lnTo>
                    <a:pt x="3" y="11"/>
                  </a:lnTo>
                  <a:lnTo>
                    <a:pt x="3" y="12"/>
                  </a:lnTo>
                  <a:lnTo>
                    <a:pt x="3" y="12"/>
                  </a:lnTo>
                  <a:moveTo>
                    <a:pt x="3" y="16"/>
                  </a:moveTo>
                  <a:lnTo>
                    <a:pt x="9" y="16"/>
                  </a:lnTo>
                  <a:moveTo>
                    <a:pt x="4" y="20"/>
                  </a:moveTo>
                  <a:lnTo>
                    <a:pt x="8" y="20"/>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LIGHTING TEAM</a:t>
              </a:r>
            </a:p>
          </p:txBody>
        </p:sp>
      </p:grpSp>
      <p:grpSp>
        <p:nvGrpSpPr>
          <p:cNvPr id="19" name="Ticket · Sound team"/>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mic"/>
            <p:cNvSpPr/>
            <p:nvPr/>
          </p:nvSpPr>
          <p:spPr>
            <a:xfrm>
              <a:off x="5263356" y="1960562"/>
              <a:ext cx="122238" cy="174625"/>
            </a:xfrm>
            <a:custGeom>
              <a:avLst/>
              <a:gdLst/>
              <a:ahLst/>
              <a:cxnLst/>
              <a:rect l="l" t="t" r="r" b="b"/>
              <a:pathLst>
                <a:path w="14" h="20">
                  <a:moveTo>
                    <a:pt x="7" y="17"/>
                  </a:moveTo>
                  <a:lnTo>
                    <a:pt x="7" y="20"/>
                  </a:lnTo>
                  <a:moveTo>
                    <a:pt x="14" y="8"/>
                  </a:moveTo>
                  <a:lnTo>
                    <a:pt x="14" y="10"/>
                  </a:lnTo>
                  <a:lnTo>
                    <a:pt x="14" y="12"/>
                  </a:lnTo>
                  <a:lnTo>
                    <a:pt x="13" y="14"/>
                  </a:lnTo>
                  <a:lnTo>
                    <a:pt x="11" y="16"/>
                  </a:lnTo>
                  <a:lnTo>
                    <a:pt x="9" y="17"/>
                  </a:lnTo>
                  <a:lnTo>
                    <a:pt x="7" y="17"/>
                  </a:lnTo>
                  <a:lnTo>
                    <a:pt x="5" y="17"/>
                  </a:lnTo>
                  <a:lnTo>
                    <a:pt x="3" y="16"/>
                  </a:lnTo>
                  <a:lnTo>
                    <a:pt x="1" y="14"/>
                  </a:lnTo>
                  <a:lnTo>
                    <a:pt x="0" y="12"/>
                  </a:lnTo>
                  <a:lnTo>
                    <a:pt x="0" y="10"/>
                  </a:lnTo>
                  <a:lnTo>
                    <a:pt x="0" y="8"/>
                  </a:lnTo>
                  <a:moveTo>
                    <a:pt x="7" y="0"/>
                  </a:moveTo>
                  <a:lnTo>
                    <a:pt x="8" y="0"/>
                  </a:lnTo>
                  <a:lnTo>
                    <a:pt x="9" y="0"/>
                  </a:lnTo>
                  <a:lnTo>
                    <a:pt x="9" y="1"/>
                  </a:lnTo>
                  <a:lnTo>
                    <a:pt x="10" y="2"/>
                  </a:lnTo>
                  <a:lnTo>
                    <a:pt x="10" y="2"/>
                  </a:lnTo>
                  <a:lnTo>
                    <a:pt x="10" y="3"/>
                  </a:lnTo>
                  <a:lnTo>
                    <a:pt x="10" y="10"/>
                  </a:lnTo>
                  <a:lnTo>
                    <a:pt x="10" y="11"/>
                  </a:lnTo>
                  <a:lnTo>
                    <a:pt x="10" y="12"/>
                  </a:lnTo>
                  <a:lnTo>
                    <a:pt x="9" y="12"/>
                  </a:lnTo>
                  <a:lnTo>
                    <a:pt x="9" y="13"/>
                  </a:lnTo>
                  <a:lnTo>
                    <a:pt x="8" y="13"/>
                  </a:lnTo>
                  <a:lnTo>
                    <a:pt x="7" y="13"/>
                  </a:lnTo>
                  <a:lnTo>
                    <a:pt x="7" y="13"/>
                  </a:lnTo>
                  <a:lnTo>
                    <a:pt x="6" y="13"/>
                  </a:lnTo>
                  <a:lnTo>
                    <a:pt x="5" y="13"/>
                  </a:lnTo>
                  <a:lnTo>
                    <a:pt x="5" y="12"/>
                  </a:lnTo>
                  <a:lnTo>
                    <a:pt x="4" y="12"/>
                  </a:lnTo>
                  <a:lnTo>
                    <a:pt x="4" y="11"/>
                  </a:lnTo>
                  <a:lnTo>
                    <a:pt x="4" y="10"/>
                  </a:lnTo>
                  <a:lnTo>
                    <a:pt x="4" y="3"/>
                  </a:lnTo>
                  <a:lnTo>
                    <a:pt x="4" y="2"/>
                  </a:lnTo>
                  <a:lnTo>
                    <a:pt x="4" y="1"/>
                  </a:lnTo>
                  <a:lnTo>
                    <a:pt x="5" y="1"/>
                  </a:lnTo>
                  <a:lnTo>
                    <a:pt x="5" y="0"/>
                  </a:lnTo>
                  <a:lnTo>
                    <a:pt x="6" y="0"/>
                  </a:lnTo>
                  <a:lnTo>
                    <a:pt x="7" y="0"/>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SOUND TEAM</a:t>
              </a:r>
            </a:p>
          </p:txBody>
        </p:sp>
      </p:grpSp>
      <p:grpSp>
        <p:nvGrpSpPr>
          <p:cNvPr id="26" name="Ticket · Art director"/>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palette"/>
            <p:cNvSpPr/>
            <p:nvPr/>
          </p:nvSpPr>
          <p:spPr>
            <a:xfrm>
              <a:off x="7446962" y="1960562"/>
              <a:ext cx="174625" cy="174625"/>
            </a:xfrm>
            <a:custGeom>
              <a:avLst/>
              <a:gdLst/>
              <a:ahLst/>
              <a:cxnLst/>
              <a:rect l="l" t="t" r="r" b="b"/>
              <a:pathLst>
                <a:path w="20" h="20">
                  <a:moveTo>
                    <a:pt x="10" y="20"/>
                  </a:moveTo>
                  <a:lnTo>
                    <a:pt x="7" y="20"/>
                  </a:lnTo>
                  <a:lnTo>
                    <a:pt x="4" y="18"/>
                  </a:lnTo>
                  <a:lnTo>
                    <a:pt x="2" y="16"/>
                  </a:lnTo>
                  <a:lnTo>
                    <a:pt x="0" y="13"/>
                  </a:lnTo>
                  <a:lnTo>
                    <a:pt x="0" y="10"/>
                  </a:lnTo>
                  <a:lnTo>
                    <a:pt x="0" y="7"/>
                  </a:lnTo>
                  <a:lnTo>
                    <a:pt x="2" y="4"/>
                  </a:lnTo>
                  <a:lnTo>
                    <a:pt x="4" y="2"/>
                  </a:lnTo>
                  <a:lnTo>
                    <a:pt x="7" y="0"/>
                  </a:lnTo>
                  <a:lnTo>
                    <a:pt x="10" y="0"/>
                  </a:lnTo>
                  <a:lnTo>
                    <a:pt x="12" y="0"/>
                  </a:lnTo>
                  <a:lnTo>
                    <a:pt x="13" y="0"/>
                  </a:lnTo>
                  <a:lnTo>
                    <a:pt x="15" y="1"/>
                  </a:lnTo>
                  <a:lnTo>
                    <a:pt x="16" y="2"/>
                  </a:lnTo>
                  <a:lnTo>
                    <a:pt x="17" y="3"/>
                  </a:lnTo>
                  <a:lnTo>
                    <a:pt x="18" y="4"/>
                  </a:lnTo>
                  <a:lnTo>
                    <a:pt x="19" y="5"/>
                  </a:lnTo>
                  <a:lnTo>
                    <a:pt x="20" y="6"/>
                  </a:lnTo>
                  <a:lnTo>
                    <a:pt x="20" y="8"/>
                  </a:lnTo>
                  <a:lnTo>
                    <a:pt x="20" y="9"/>
                  </a:lnTo>
                  <a:lnTo>
                    <a:pt x="20" y="10"/>
                  </a:lnTo>
                  <a:lnTo>
                    <a:pt x="20" y="11"/>
                  </a:lnTo>
                  <a:lnTo>
                    <a:pt x="19" y="11"/>
                  </a:lnTo>
                  <a:lnTo>
                    <a:pt x="19" y="12"/>
                  </a:lnTo>
                  <a:lnTo>
                    <a:pt x="19" y="13"/>
                  </a:lnTo>
                  <a:lnTo>
                    <a:pt x="18" y="13"/>
                  </a:lnTo>
                  <a:lnTo>
                    <a:pt x="17" y="13"/>
                  </a:lnTo>
                  <a:lnTo>
                    <a:pt x="17" y="14"/>
                  </a:lnTo>
                  <a:lnTo>
                    <a:pt x="16" y="14"/>
                  </a:lnTo>
                  <a:lnTo>
                    <a:pt x="15" y="14"/>
                  </a:lnTo>
                  <a:lnTo>
                    <a:pt x="13" y="14"/>
                  </a:lnTo>
                  <a:lnTo>
                    <a:pt x="12" y="14"/>
                  </a:lnTo>
                  <a:lnTo>
                    <a:pt x="12" y="14"/>
                  </a:lnTo>
                  <a:lnTo>
                    <a:pt x="12" y="14"/>
                  </a:lnTo>
                  <a:lnTo>
                    <a:pt x="11" y="15"/>
                  </a:lnTo>
                  <a:lnTo>
                    <a:pt x="11" y="15"/>
                  </a:lnTo>
                  <a:lnTo>
                    <a:pt x="11" y="15"/>
                  </a:lnTo>
                  <a:lnTo>
                    <a:pt x="11" y="16"/>
                  </a:lnTo>
                  <a:lnTo>
                    <a:pt x="11" y="16"/>
                  </a:lnTo>
                  <a:lnTo>
                    <a:pt x="11" y="16"/>
                  </a:lnTo>
                  <a:lnTo>
                    <a:pt x="11" y="17"/>
                  </a:lnTo>
                  <a:lnTo>
                    <a:pt x="12" y="17"/>
                  </a:lnTo>
                  <a:lnTo>
                    <a:pt x="12" y="18"/>
                  </a:lnTo>
                  <a:lnTo>
                    <a:pt x="12" y="18"/>
                  </a:lnTo>
                  <a:lnTo>
                    <a:pt x="12" y="18"/>
                  </a:lnTo>
                  <a:lnTo>
                    <a:pt x="12" y="19"/>
                  </a:lnTo>
                  <a:lnTo>
                    <a:pt x="12" y="19"/>
                  </a:lnTo>
                  <a:lnTo>
                    <a:pt x="12" y="19"/>
                  </a:lnTo>
                  <a:lnTo>
                    <a:pt x="11" y="20"/>
                  </a:lnTo>
                  <a:lnTo>
                    <a:pt x="11" y="20"/>
                  </a:lnTo>
                  <a:lnTo>
                    <a:pt x="11" y="20"/>
                  </a:lnTo>
                  <a:lnTo>
                    <a:pt x="10" y="20"/>
                  </a:lnTo>
                  <a:close/>
                  <a:moveTo>
                    <a:pt x="12" y="4"/>
                  </a:moveTo>
                  <a:lnTo>
                    <a:pt x="12" y="5"/>
                  </a:lnTo>
                  <a:lnTo>
                    <a:pt x="12" y="5"/>
                  </a:lnTo>
                  <a:lnTo>
                    <a:pt x="12" y="5"/>
                  </a:lnTo>
                  <a:lnTo>
                    <a:pt x="12" y="5"/>
                  </a:lnTo>
                  <a:lnTo>
                    <a:pt x="12" y="5"/>
                  </a:lnTo>
                  <a:lnTo>
                    <a:pt x="12" y="5"/>
                  </a:lnTo>
                  <a:lnTo>
                    <a:pt x="12" y="6"/>
                  </a:lnTo>
                  <a:lnTo>
                    <a:pt x="11" y="5"/>
                  </a:lnTo>
                  <a:lnTo>
                    <a:pt x="11" y="5"/>
                  </a:lnTo>
                  <a:lnTo>
                    <a:pt x="11" y="5"/>
                  </a:lnTo>
                  <a:lnTo>
                    <a:pt x="11" y="5"/>
                  </a:lnTo>
                  <a:lnTo>
                    <a:pt x="11" y="5"/>
                  </a:lnTo>
                  <a:lnTo>
                    <a:pt x="11" y="5"/>
                  </a:lnTo>
                  <a:lnTo>
                    <a:pt x="10" y="4"/>
                  </a:lnTo>
                  <a:lnTo>
                    <a:pt x="11" y="4"/>
                  </a:lnTo>
                  <a:lnTo>
                    <a:pt x="11" y="4"/>
                  </a:lnTo>
                  <a:lnTo>
                    <a:pt x="11" y="4"/>
                  </a:lnTo>
                  <a:lnTo>
                    <a:pt x="11" y="4"/>
                  </a:lnTo>
                  <a:lnTo>
                    <a:pt x="11" y="4"/>
                  </a:lnTo>
                  <a:lnTo>
                    <a:pt x="11" y="4"/>
                  </a:lnTo>
                  <a:lnTo>
                    <a:pt x="12" y="4"/>
                  </a:lnTo>
                  <a:lnTo>
                    <a:pt x="12" y="4"/>
                  </a:lnTo>
                  <a:lnTo>
                    <a:pt x="12" y="4"/>
                  </a:lnTo>
                  <a:lnTo>
                    <a:pt x="12" y="4"/>
                  </a:lnTo>
                  <a:lnTo>
                    <a:pt x="12" y="4"/>
                  </a:lnTo>
                  <a:lnTo>
                    <a:pt x="12" y="4"/>
                  </a:lnTo>
                  <a:lnTo>
                    <a:pt x="12" y="4"/>
                  </a:lnTo>
                  <a:close/>
                  <a:moveTo>
                    <a:pt x="16" y="8"/>
                  </a:moveTo>
                  <a:lnTo>
                    <a:pt x="16" y="9"/>
                  </a:lnTo>
                  <a:lnTo>
                    <a:pt x="16" y="9"/>
                  </a:lnTo>
                  <a:lnTo>
                    <a:pt x="16" y="9"/>
                  </a:lnTo>
                  <a:lnTo>
                    <a:pt x="16" y="9"/>
                  </a:lnTo>
                  <a:lnTo>
                    <a:pt x="16" y="9"/>
                  </a:lnTo>
                  <a:lnTo>
                    <a:pt x="16" y="9"/>
                  </a:lnTo>
                  <a:lnTo>
                    <a:pt x="16" y="10"/>
                  </a:lnTo>
                  <a:lnTo>
                    <a:pt x="15" y="9"/>
                  </a:lnTo>
                  <a:lnTo>
                    <a:pt x="15" y="9"/>
                  </a:lnTo>
                  <a:lnTo>
                    <a:pt x="15" y="9"/>
                  </a:lnTo>
                  <a:lnTo>
                    <a:pt x="15" y="9"/>
                  </a:lnTo>
                  <a:lnTo>
                    <a:pt x="15" y="9"/>
                  </a:lnTo>
                  <a:lnTo>
                    <a:pt x="15" y="9"/>
                  </a:lnTo>
                  <a:lnTo>
                    <a:pt x="14" y="8"/>
                  </a:lnTo>
                  <a:lnTo>
                    <a:pt x="15" y="8"/>
                  </a:lnTo>
                  <a:lnTo>
                    <a:pt x="15" y="8"/>
                  </a:lnTo>
                  <a:lnTo>
                    <a:pt x="15" y="8"/>
                  </a:lnTo>
                  <a:lnTo>
                    <a:pt x="15" y="8"/>
                  </a:lnTo>
                  <a:lnTo>
                    <a:pt x="15" y="8"/>
                  </a:lnTo>
                  <a:lnTo>
                    <a:pt x="15" y="8"/>
                  </a:lnTo>
                  <a:lnTo>
                    <a:pt x="16" y="8"/>
                  </a:lnTo>
                  <a:lnTo>
                    <a:pt x="16" y="8"/>
                  </a:lnTo>
                  <a:lnTo>
                    <a:pt x="16" y="8"/>
                  </a:lnTo>
                  <a:lnTo>
                    <a:pt x="16" y="8"/>
                  </a:lnTo>
                  <a:lnTo>
                    <a:pt x="16" y="8"/>
                  </a:lnTo>
                  <a:lnTo>
                    <a:pt x="16" y="8"/>
                  </a:lnTo>
                  <a:lnTo>
                    <a:pt x="16" y="8"/>
                  </a:lnTo>
                  <a:close/>
                  <a:moveTo>
                    <a:pt x="6" y="10"/>
                  </a:moveTo>
                  <a:lnTo>
                    <a:pt x="5" y="11"/>
                  </a:lnTo>
                  <a:lnTo>
                    <a:pt x="5" y="11"/>
                  </a:lnTo>
                  <a:lnTo>
                    <a:pt x="5" y="11"/>
                  </a:lnTo>
                  <a:lnTo>
                    <a:pt x="5" y="11"/>
                  </a:lnTo>
                  <a:lnTo>
                    <a:pt x="5" y="11"/>
                  </a:lnTo>
                  <a:lnTo>
                    <a:pt x="5" y="11"/>
                  </a:lnTo>
                  <a:lnTo>
                    <a:pt x="4" y="12"/>
                  </a:lnTo>
                  <a:lnTo>
                    <a:pt x="4" y="11"/>
                  </a:lnTo>
                  <a:lnTo>
                    <a:pt x="4" y="11"/>
                  </a:lnTo>
                  <a:lnTo>
                    <a:pt x="4" y="11"/>
                  </a:lnTo>
                  <a:lnTo>
                    <a:pt x="4" y="11"/>
                  </a:lnTo>
                  <a:lnTo>
                    <a:pt x="4" y="11"/>
                  </a:lnTo>
                  <a:lnTo>
                    <a:pt x="4" y="11"/>
                  </a:lnTo>
                  <a:lnTo>
                    <a:pt x="4" y="10"/>
                  </a:lnTo>
                  <a:lnTo>
                    <a:pt x="4" y="10"/>
                  </a:lnTo>
                  <a:lnTo>
                    <a:pt x="4" y="10"/>
                  </a:lnTo>
                  <a:lnTo>
                    <a:pt x="4" y="10"/>
                  </a:lnTo>
                  <a:lnTo>
                    <a:pt x="4" y="10"/>
                  </a:lnTo>
                  <a:lnTo>
                    <a:pt x="4" y="10"/>
                  </a:lnTo>
                  <a:lnTo>
                    <a:pt x="4" y="10"/>
                  </a:lnTo>
                  <a:lnTo>
                    <a:pt x="4" y="10"/>
                  </a:lnTo>
                  <a:lnTo>
                    <a:pt x="5" y="10"/>
                  </a:lnTo>
                  <a:lnTo>
                    <a:pt x="5" y="10"/>
                  </a:lnTo>
                  <a:lnTo>
                    <a:pt x="5" y="10"/>
                  </a:lnTo>
                  <a:lnTo>
                    <a:pt x="5" y="10"/>
                  </a:lnTo>
                  <a:lnTo>
                    <a:pt x="5" y="10"/>
                  </a:lnTo>
                  <a:lnTo>
                    <a:pt x="5" y="10"/>
                  </a:lnTo>
                  <a:close/>
                  <a:moveTo>
                    <a:pt x="8" y="6"/>
                  </a:moveTo>
                  <a:lnTo>
                    <a:pt x="7" y="6"/>
                  </a:lnTo>
                  <a:lnTo>
                    <a:pt x="7" y="6"/>
                  </a:lnTo>
                  <a:lnTo>
                    <a:pt x="7" y="6"/>
                  </a:lnTo>
                  <a:lnTo>
                    <a:pt x="7" y="6"/>
                  </a:lnTo>
                  <a:lnTo>
                    <a:pt x="7" y="6"/>
                  </a:lnTo>
                  <a:lnTo>
                    <a:pt x="7" y="6"/>
                  </a:lnTo>
                  <a:lnTo>
                    <a:pt x="6" y="6"/>
                  </a:lnTo>
                  <a:lnTo>
                    <a:pt x="6" y="6"/>
                  </a:lnTo>
                  <a:lnTo>
                    <a:pt x="6" y="6"/>
                  </a:lnTo>
                  <a:lnTo>
                    <a:pt x="6" y="6"/>
                  </a:lnTo>
                  <a:lnTo>
                    <a:pt x="6" y="6"/>
                  </a:lnTo>
                  <a:lnTo>
                    <a:pt x="6" y="6"/>
                  </a:lnTo>
                  <a:lnTo>
                    <a:pt x="6" y="6"/>
                  </a:lnTo>
                  <a:lnTo>
                    <a:pt x="6" y="6"/>
                  </a:lnTo>
                  <a:lnTo>
                    <a:pt x="6" y="5"/>
                  </a:lnTo>
                  <a:lnTo>
                    <a:pt x="6" y="5"/>
                  </a:lnTo>
                  <a:lnTo>
                    <a:pt x="6" y="5"/>
                  </a:lnTo>
                  <a:lnTo>
                    <a:pt x="6" y="5"/>
                  </a:lnTo>
                  <a:lnTo>
                    <a:pt x="6" y="5"/>
                  </a:lnTo>
                  <a:lnTo>
                    <a:pt x="6" y="5"/>
                  </a:lnTo>
                  <a:lnTo>
                    <a:pt x="6" y="4"/>
                  </a:lnTo>
                  <a:lnTo>
                    <a:pt x="7" y="5"/>
                  </a:lnTo>
                  <a:lnTo>
                    <a:pt x="7" y="5"/>
                  </a:lnTo>
                  <a:lnTo>
                    <a:pt x="7" y="5"/>
                  </a:lnTo>
                  <a:lnTo>
                    <a:pt x="7" y="5"/>
                  </a:lnTo>
                  <a:lnTo>
                    <a:pt x="7" y="5"/>
                  </a:lnTo>
                  <a:lnTo>
                    <a:pt x="7" y="5"/>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ART DIRECTOR</a:t>
              </a:r>
            </a:p>
          </p:txBody>
        </p:sp>
      </p:grpSp>
      <p:grpSp>
        <p:nvGrpSpPr>
          <p:cNvPr id="33" name="Ticket · Production runner"/>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route"/>
            <p:cNvSpPr/>
            <p:nvPr/>
          </p:nvSpPr>
          <p:spPr>
            <a:xfrm>
              <a:off x="9665494" y="1960562"/>
              <a:ext cx="157162" cy="174625"/>
            </a:xfrm>
            <a:custGeom>
              <a:avLst/>
              <a:gdLst/>
              <a:ahLst/>
              <a:cxnLst/>
              <a:rect l="l" t="t" r="r" b="b"/>
              <a:pathLst>
                <a:path w="18" h="20">
                  <a:moveTo>
                    <a:pt x="6" y="17"/>
                  </a:moveTo>
                  <a:lnTo>
                    <a:pt x="6" y="18"/>
                  </a:lnTo>
                  <a:lnTo>
                    <a:pt x="6" y="18"/>
                  </a:lnTo>
                  <a:lnTo>
                    <a:pt x="5" y="19"/>
                  </a:lnTo>
                  <a:lnTo>
                    <a:pt x="5" y="19"/>
                  </a:lnTo>
                  <a:lnTo>
                    <a:pt x="4" y="20"/>
                  </a:lnTo>
                  <a:lnTo>
                    <a:pt x="4" y="20"/>
                  </a:lnTo>
                  <a:lnTo>
                    <a:pt x="3" y="20"/>
                  </a:lnTo>
                  <a:lnTo>
                    <a:pt x="2" y="20"/>
                  </a:lnTo>
                  <a:lnTo>
                    <a:pt x="2" y="20"/>
                  </a:lnTo>
                  <a:lnTo>
                    <a:pt x="1" y="19"/>
                  </a:lnTo>
                  <a:lnTo>
                    <a:pt x="1" y="19"/>
                  </a:lnTo>
                  <a:lnTo>
                    <a:pt x="0" y="18"/>
                  </a:lnTo>
                  <a:lnTo>
                    <a:pt x="0" y="18"/>
                  </a:lnTo>
                  <a:lnTo>
                    <a:pt x="0" y="17"/>
                  </a:lnTo>
                  <a:lnTo>
                    <a:pt x="0" y="16"/>
                  </a:lnTo>
                  <a:lnTo>
                    <a:pt x="0" y="16"/>
                  </a:lnTo>
                  <a:lnTo>
                    <a:pt x="1" y="15"/>
                  </a:lnTo>
                  <a:lnTo>
                    <a:pt x="1" y="15"/>
                  </a:lnTo>
                  <a:lnTo>
                    <a:pt x="2" y="14"/>
                  </a:lnTo>
                  <a:lnTo>
                    <a:pt x="2" y="14"/>
                  </a:lnTo>
                  <a:lnTo>
                    <a:pt x="3" y="14"/>
                  </a:lnTo>
                  <a:lnTo>
                    <a:pt x="4" y="14"/>
                  </a:lnTo>
                  <a:lnTo>
                    <a:pt x="4" y="14"/>
                  </a:lnTo>
                  <a:lnTo>
                    <a:pt x="5" y="15"/>
                  </a:lnTo>
                  <a:lnTo>
                    <a:pt x="5" y="15"/>
                  </a:lnTo>
                  <a:lnTo>
                    <a:pt x="6" y="16"/>
                  </a:lnTo>
                  <a:lnTo>
                    <a:pt x="6" y="16"/>
                  </a:lnTo>
                  <a:close/>
                  <a:moveTo>
                    <a:pt x="6" y="17"/>
                  </a:moveTo>
                  <a:lnTo>
                    <a:pt x="15" y="17"/>
                  </a:lnTo>
                  <a:lnTo>
                    <a:pt x="16" y="17"/>
                  </a:lnTo>
                  <a:lnTo>
                    <a:pt x="17" y="16"/>
                  </a:lnTo>
                  <a:lnTo>
                    <a:pt x="17" y="16"/>
                  </a:lnTo>
                  <a:lnTo>
                    <a:pt x="18" y="15"/>
                  </a:lnTo>
                  <a:lnTo>
                    <a:pt x="18" y="14"/>
                  </a:lnTo>
                  <a:lnTo>
                    <a:pt x="18" y="12"/>
                  </a:lnTo>
                  <a:lnTo>
                    <a:pt x="17" y="11"/>
                  </a:lnTo>
                  <a:lnTo>
                    <a:pt x="17" y="11"/>
                  </a:lnTo>
                  <a:lnTo>
                    <a:pt x="16" y="10"/>
                  </a:lnTo>
                  <a:lnTo>
                    <a:pt x="15" y="10"/>
                  </a:lnTo>
                  <a:lnTo>
                    <a:pt x="3" y="10"/>
                  </a:lnTo>
                  <a:lnTo>
                    <a:pt x="2" y="10"/>
                  </a:lnTo>
                  <a:lnTo>
                    <a:pt x="1" y="9"/>
                  </a:lnTo>
                  <a:lnTo>
                    <a:pt x="1" y="9"/>
                  </a:lnTo>
                  <a:lnTo>
                    <a:pt x="0" y="8"/>
                  </a:lnTo>
                  <a:lnTo>
                    <a:pt x="0" y="6"/>
                  </a:lnTo>
                  <a:lnTo>
                    <a:pt x="0" y="5"/>
                  </a:lnTo>
                  <a:lnTo>
                    <a:pt x="1" y="4"/>
                  </a:lnTo>
                  <a:lnTo>
                    <a:pt x="1" y="4"/>
                  </a:lnTo>
                  <a:lnTo>
                    <a:pt x="2" y="3"/>
                  </a:lnTo>
                  <a:lnTo>
                    <a:pt x="3" y="3"/>
                  </a:lnTo>
                  <a:lnTo>
                    <a:pt x="12" y="3"/>
                  </a:lnTo>
                  <a:moveTo>
                    <a:pt x="18" y="3"/>
                  </a:moveTo>
                  <a:lnTo>
                    <a:pt x="18" y="4"/>
                  </a:lnTo>
                  <a:lnTo>
                    <a:pt x="18" y="4"/>
                  </a:lnTo>
                  <a:lnTo>
                    <a:pt x="17" y="5"/>
                  </a:lnTo>
                  <a:lnTo>
                    <a:pt x="17" y="5"/>
                  </a:lnTo>
                  <a:lnTo>
                    <a:pt x="16" y="6"/>
                  </a:lnTo>
                  <a:lnTo>
                    <a:pt x="16" y="6"/>
                  </a:lnTo>
                  <a:lnTo>
                    <a:pt x="15" y="6"/>
                  </a:lnTo>
                  <a:lnTo>
                    <a:pt x="14" y="6"/>
                  </a:lnTo>
                  <a:lnTo>
                    <a:pt x="14" y="6"/>
                  </a:lnTo>
                  <a:lnTo>
                    <a:pt x="13" y="5"/>
                  </a:lnTo>
                  <a:lnTo>
                    <a:pt x="13" y="5"/>
                  </a:lnTo>
                  <a:lnTo>
                    <a:pt x="12" y="4"/>
                  </a:lnTo>
                  <a:lnTo>
                    <a:pt x="12" y="4"/>
                  </a:lnTo>
                  <a:lnTo>
                    <a:pt x="12" y="3"/>
                  </a:lnTo>
                  <a:lnTo>
                    <a:pt x="12" y="2"/>
                  </a:lnTo>
                  <a:lnTo>
                    <a:pt x="12" y="2"/>
                  </a:lnTo>
                  <a:lnTo>
                    <a:pt x="13" y="1"/>
                  </a:lnTo>
                  <a:lnTo>
                    <a:pt x="13" y="1"/>
                  </a:lnTo>
                  <a:lnTo>
                    <a:pt x="14" y="0"/>
                  </a:lnTo>
                  <a:lnTo>
                    <a:pt x="14" y="0"/>
                  </a:lnTo>
                  <a:lnTo>
                    <a:pt x="15" y="0"/>
                  </a:lnTo>
                  <a:lnTo>
                    <a:pt x="16" y="0"/>
                  </a:lnTo>
                  <a:lnTo>
                    <a:pt x="16" y="0"/>
                  </a:lnTo>
                  <a:lnTo>
                    <a:pt x="17" y="1"/>
                  </a:lnTo>
                  <a:lnTo>
                    <a:pt x="17" y="1"/>
                  </a:lnTo>
                  <a:lnTo>
                    <a:pt x="18" y="2"/>
                  </a:lnTo>
                  <a:lnTo>
                    <a:pt x="18" y="2"/>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PRODUCTION RUNNER</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10477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Shoot scenes</a:t>
            </a:r>
          </a:p>
        </p:txBody>
      </p:sp>
      <p:cxnSp>
        <p:nvCxnSpPr>
          <p:cNvPr id="43" name="Divider"/>
          <p:cNvCxnSpPr/>
          <p:nvPr/>
        </p:nvCxnSpPr>
        <p:spPr>
          <a:xfrm>
            <a:off x="17526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885950" y="3162300"/>
            <a:ext cx="13430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Adapt to changes</a:t>
            </a:r>
          </a:p>
        </p:txBody>
      </p:sp>
      <p:cxnSp>
        <p:nvCxnSpPr>
          <p:cNvPr id="45" name="Divider"/>
          <p:cNvCxnSpPr/>
          <p:nvPr/>
        </p:nvCxnSpPr>
        <p:spPr>
          <a:xfrm>
            <a:off x="33242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3457575" y="3162300"/>
            <a:ext cx="13144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Keep on schedule</a:t>
            </a:r>
          </a:p>
        </p:txBody>
      </p:sp>
      <p:cxnSp>
        <p:nvCxnSpPr>
          <p:cNvPr id="47" name="Divider"/>
          <p:cNvCxnSpPr/>
          <p:nvPr/>
        </p:nvCxnSpPr>
        <p:spPr>
          <a:xfrm>
            <a:off x="48672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5000625" y="3162300"/>
            <a:ext cx="11430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Stay on budget</a:t>
            </a:r>
          </a:p>
        </p:txBody>
      </p:sp>
      <p:cxnSp>
        <p:nvCxnSpPr>
          <p:cNvPr id="49" name="Divider"/>
          <p:cNvCxnSpPr/>
          <p:nvPr/>
        </p:nvCxnSpPr>
        <p:spPr>
          <a:xfrm>
            <a:off x="62388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6372225" y="3162300"/>
            <a:ext cx="14573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Keep everyone safe</a:t>
            </a:r>
          </a:p>
        </p:txBody>
      </p:sp>
      <p:pic>
        <p:nvPicPr>
          <p:cNvPr id="51" name="Still" descr="AdobeStock_370705905-d5db43369034.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Post-production</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Editing the story together</a:t>
            </a:r>
          </a:p>
        </p:txBody>
      </p:sp>
      <p:grpSp>
        <p:nvGrpSpPr>
          <p:cNvPr id="5" name="Ticket · Editor"/>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scissors"/>
            <p:cNvSpPr/>
            <p:nvPr/>
          </p:nvSpPr>
          <p:spPr>
            <a:xfrm>
              <a:off x="826294" y="1969294"/>
              <a:ext cx="148431" cy="157162"/>
            </a:xfrm>
            <a:custGeom>
              <a:avLst/>
              <a:gdLst/>
              <a:ahLst/>
              <a:cxnLst/>
              <a:rect l="l" t="t" r="r" b="b"/>
              <a:pathLst>
                <a:path w="17" h="18">
                  <a:moveTo>
                    <a:pt x="6" y="3"/>
                  </a:moveTo>
                  <a:lnTo>
                    <a:pt x="6" y="4"/>
                  </a:lnTo>
                  <a:lnTo>
                    <a:pt x="6" y="4"/>
                  </a:lnTo>
                  <a:lnTo>
                    <a:pt x="5" y="5"/>
                  </a:lnTo>
                  <a:lnTo>
                    <a:pt x="5" y="5"/>
                  </a:lnTo>
                  <a:lnTo>
                    <a:pt x="4" y="6"/>
                  </a:lnTo>
                  <a:lnTo>
                    <a:pt x="4" y="6"/>
                  </a:lnTo>
                  <a:lnTo>
                    <a:pt x="3" y="6"/>
                  </a:lnTo>
                  <a:lnTo>
                    <a:pt x="2" y="6"/>
                  </a:lnTo>
                  <a:lnTo>
                    <a:pt x="2" y="6"/>
                  </a:lnTo>
                  <a:lnTo>
                    <a:pt x="1" y="5"/>
                  </a:lnTo>
                  <a:lnTo>
                    <a:pt x="1" y="5"/>
                  </a:lnTo>
                  <a:lnTo>
                    <a:pt x="0" y="4"/>
                  </a:lnTo>
                  <a:lnTo>
                    <a:pt x="0" y="4"/>
                  </a:lnTo>
                  <a:lnTo>
                    <a:pt x="0" y="3"/>
                  </a:lnTo>
                  <a:lnTo>
                    <a:pt x="0" y="2"/>
                  </a:lnTo>
                  <a:lnTo>
                    <a:pt x="0" y="2"/>
                  </a:lnTo>
                  <a:lnTo>
                    <a:pt x="1" y="1"/>
                  </a:lnTo>
                  <a:lnTo>
                    <a:pt x="1" y="1"/>
                  </a:lnTo>
                  <a:lnTo>
                    <a:pt x="2" y="0"/>
                  </a:lnTo>
                  <a:lnTo>
                    <a:pt x="2" y="0"/>
                  </a:lnTo>
                  <a:lnTo>
                    <a:pt x="3" y="0"/>
                  </a:lnTo>
                  <a:lnTo>
                    <a:pt x="4" y="0"/>
                  </a:lnTo>
                  <a:lnTo>
                    <a:pt x="4" y="0"/>
                  </a:lnTo>
                  <a:lnTo>
                    <a:pt x="5" y="1"/>
                  </a:lnTo>
                  <a:lnTo>
                    <a:pt x="5" y="1"/>
                  </a:lnTo>
                  <a:lnTo>
                    <a:pt x="6" y="2"/>
                  </a:lnTo>
                  <a:lnTo>
                    <a:pt x="6" y="2"/>
                  </a:lnTo>
                  <a:close/>
                  <a:moveTo>
                    <a:pt x="5" y="5"/>
                  </a:moveTo>
                  <a:lnTo>
                    <a:pt x="9" y="9"/>
                  </a:lnTo>
                  <a:moveTo>
                    <a:pt x="17" y="1"/>
                  </a:moveTo>
                  <a:lnTo>
                    <a:pt x="5" y="13"/>
                  </a:lnTo>
                  <a:moveTo>
                    <a:pt x="6" y="15"/>
                  </a:moveTo>
                  <a:lnTo>
                    <a:pt x="6" y="16"/>
                  </a:lnTo>
                  <a:lnTo>
                    <a:pt x="6" y="16"/>
                  </a:lnTo>
                  <a:lnTo>
                    <a:pt x="5" y="17"/>
                  </a:lnTo>
                  <a:lnTo>
                    <a:pt x="5" y="17"/>
                  </a:lnTo>
                  <a:lnTo>
                    <a:pt x="4" y="18"/>
                  </a:lnTo>
                  <a:lnTo>
                    <a:pt x="4" y="18"/>
                  </a:lnTo>
                  <a:lnTo>
                    <a:pt x="3" y="18"/>
                  </a:lnTo>
                  <a:lnTo>
                    <a:pt x="2" y="18"/>
                  </a:lnTo>
                  <a:lnTo>
                    <a:pt x="2" y="18"/>
                  </a:lnTo>
                  <a:lnTo>
                    <a:pt x="1" y="17"/>
                  </a:lnTo>
                  <a:lnTo>
                    <a:pt x="1" y="17"/>
                  </a:lnTo>
                  <a:lnTo>
                    <a:pt x="0" y="16"/>
                  </a:lnTo>
                  <a:lnTo>
                    <a:pt x="0" y="16"/>
                  </a:lnTo>
                  <a:lnTo>
                    <a:pt x="0" y="15"/>
                  </a:lnTo>
                  <a:lnTo>
                    <a:pt x="0" y="14"/>
                  </a:lnTo>
                  <a:lnTo>
                    <a:pt x="0" y="14"/>
                  </a:lnTo>
                  <a:lnTo>
                    <a:pt x="1" y="13"/>
                  </a:lnTo>
                  <a:lnTo>
                    <a:pt x="1" y="13"/>
                  </a:lnTo>
                  <a:lnTo>
                    <a:pt x="2" y="12"/>
                  </a:lnTo>
                  <a:lnTo>
                    <a:pt x="2" y="12"/>
                  </a:lnTo>
                  <a:lnTo>
                    <a:pt x="3" y="12"/>
                  </a:lnTo>
                  <a:lnTo>
                    <a:pt x="4" y="12"/>
                  </a:lnTo>
                  <a:lnTo>
                    <a:pt x="4" y="12"/>
                  </a:lnTo>
                  <a:lnTo>
                    <a:pt x="5" y="13"/>
                  </a:lnTo>
                  <a:lnTo>
                    <a:pt x="5" y="13"/>
                  </a:lnTo>
                  <a:lnTo>
                    <a:pt x="6" y="14"/>
                  </a:lnTo>
                  <a:lnTo>
                    <a:pt x="6" y="14"/>
                  </a:lnTo>
                  <a:close/>
                  <a:moveTo>
                    <a:pt x="12" y="12"/>
                  </a:moveTo>
                  <a:lnTo>
                    <a:pt x="17" y="17"/>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EDITOR</a:t>
              </a:r>
            </a:p>
          </p:txBody>
        </p:sp>
      </p:grpSp>
      <p:grpSp>
        <p:nvGrpSpPr>
          <p:cNvPr id="12" name="Ticket · Sound engineer"/>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headphones"/>
            <p:cNvSpPr/>
            <p:nvPr/>
          </p:nvSpPr>
          <p:spPr>
            <a:xfrm>
              <a:off x="3036094" y="1969294"/>
              <a:ext cx="157162" cy="157162"/>
            </a:xfrm>
            <a:custGeom>
              <a:avLst/>
              <a:gdLst/>
              <a:ahLst/>
              <a:cxnLst/>
              <a:rect l="l" t="t" r="r" b="b"/>
              <a:pathLst>
                <a:path w="18" h="18">
                  <a:moveTo>
                    <a:pt x="0" y="11"/>
                  </a:moveTo>
                  <a:lnTo>
                    <a:pt x="3" y="11"/>
                  </a:lnTo>
                  <a:lnTo>
                    <a:pt x="3" y="11"/>
                  </a:lnTo>
                  <a:lnTo>
                    <a:pt x="4" y="11"/>
                  </a:lnTo>
                  <a:lnTo>
                    <a:pt x="4" y="11"/>
                  </a:lnTo>
                  <a:lnTo>
                    <a:pt x="4" y="11"/>
                  </a:lnTo>
                  <a:lnTo>
                    <a:pt x="4" y="12"/>
                  </a:lnTo>
                  <a:lnTo>
                    <a:pt x="5" y="12"/>
                  </a:lnTo>
                  <a:lnTo>
                    <a:pt x="5" y="12"/>
                  </a:lnTo>
                  <a:lnTo>
                    <a:pt x="5" y="12"/>
                  </a:lnTo>
                  <a:lnTo>
                    <a:pt x="5" y="13"/>
                  </a:lnTo>
                  <a:lnTo>
                    <a:pt x="5" y="13"/>
                  </a:lnTo>
                  <a:lnTo>
                    <a:pt x="5" y="16"/>
                  </a:lnTo>
                  <a:lnTo>
                    <a:pt x="5" y="16"/>
                  </a:lnTo>
                  <a:lnTo>
                    <a:pt x="5" y="17"/>
                  </a:lnTo>
                  <a:lnTo>
                    <a:pt x="5" y="17"/>
                  </a:lnTo>
                  <a:lnTo>
                    <a:pt x="5" y="17"/>
                  </a:lnTo>
                  <a:lnTo>
                    <a:pt x="4" y="17"/>
                  </a:lnTo>
                  <a:lnTo>
                    <a:pt x="4" y="18"/>
                  </a:lnTo>
                  <a:lnTo>
                    <a:pt x="4" y="18"/>
                  </a:lnTo>
                  <a:lnTo>
                    <a:pt x="4" y="18"/>
                  </a:lnTo>
                  <a:lnTo>
                    <a:pt x="3" y="18"/>
                  </a:lnTo>
                  <a:lnTo>
                    <a:pt x="3" y="18"/>
                  </a:lnTo>
                  <a:lnTo>
                    <a:pt x="2" y="18"/>
                  </a:lnTo>
                  <a:lnTo>
                    <a:pt x="2" y="18"/>
                  </a:lnTo>
                  <a:lnTo>
                    <a:pt x="1" y="18"/>
                  </a:lnTo>
                  <a:lnTo>
                    <a:pt x="1" y="18"/>
                  </a:lnTo>
                  <a:lnTo>
                    <a:pt x="1" y="18"/>
                  </a:lnTo>
                  <a:lnTo>
                    <a:pt x="1" y="17"/>
                  </a:lnTo>
                  <a:lnTo>
                    <a:pt x="0" y="17"/>
                  </a:lnTo>
                  <a:lnTo>
                    <a:pt x="0" y="17"/>
                  </a:lnTo>
                  <a:lnTo>
                    <a:pt x="0" y="17"/>
                  </a:lnTo>
                  <a:lnTo>
                    <a:pt x="0" y="16"/>
                  </a:lnTo>
                  <a:lnTo>
                    <a:pt x="0" y="16"/>
                  </a:lnTo>
                  <a:lnTo>
                    <a:pt x="0" y="9"/>
                  </a:lnTo>
                  <a:lnTo>
                    <a:pt x="0" y="6"/>
                  </a:lnTo>
                  <a:lnTo>
                    <a:pt x="2" y="4"/>
                  </a:lnTo>
                  <a:lnTo>
                    <a:pt x="4" y="2"/>
                  </a:lnTo>
                  <a:lnTo>
                    <a:pt x="6" y="0"/>
                  </a:lnTo>
                  <a:lnTo>
                    <a:pt x="9" y="0"/>
                  </a:lnTo>
                  <a:lnTo>
                    <a:pt x="12" y="0"/>
                  </a:lnTo>
                  <a:lnTo>
                    <a:pt x="14" y="2"/>
                  </a:lnTo>
                  <a:lnTo>
                    <a:pt x="16" y="4"/>
                  </a:lnTo>
                  <a:lnTo>
                    <a:pt x="18" y="6"/>
                  </a:lnTo>
                  <a:lnTo>
                    <a:pt x="18" y="9"/>
                  </a:lnTo>
                  <a:lnTo>
                    <a:pt x="18" y="16"/>
                  </a:lnTo>
                  <a:lnTo>
                    <a:pt x="18" y="16"/>
                  </a:lnTo>
                  <a:lnTo>
                    <a:pt x="18" y="17"/>
                  </a:lnTo>
                  <a:lnTo>
                    <a:pt x="18" y="17"/>
                  </a:lnTo>
                  <a:lnTo>
                    <a:pt x="18" y="17"/>
                  </a:lnTo>
                  <a:lnTo>
                    <a:pt x="17" y="17"/>
                  </a:lnTo>
                  <a:lnTo>
                    <a:pt x="17" y="18"/>
                  </a:lnTo>
                  <a:lnTo>
                    <a:pt x="17" y="18"/>
                  </a:lnTo>
                  <a:lnTo>
                    <a:pt x="17" y="18"/>
                  </a:lnTo>
                  <a:lnTo>
                    <a:pt x="16" y="18"/>
                  </a:lnTo>
                  <a:lnTo>
                    <a:pt x="16" y="18"/>
                  </a:lnTo>
                  <a:lnTo>
                    <a:pt x="15" y="18"/>
                  </a:lnTo>
                  <a:lnTo>
                    <a:pt x="15" y="18"/>
                  </a:lnTo>
                  <a:lnTo>
                    <a:pt x="14" y="18"/>
                  </a:lnTo>
                  <a:lnTo>
                    <a:pt x="14" y="18"/>
                  </a:lnTo>
                  <a:lnTo>
                    <a:pt x="14" y="18"/>
                  </a:lnTo>
                  <a:lnTo>
                    <a:pt x="14" y="17"/>
                  </a:lnTo>
                  <a:lnTo>
                    <a:pt x="13" y="17"/>
                  </a:lnTo>
                  <a:lnTo>
                    <a:pt x="13" y="17"/>
                  </a:lnTo>
                  <a:lnTo>
                    <a:pt x="13" y="17"/>
                  </a:lnTo>
                  <a:lnTo>
                    <a:pt x="13" y="16"/>
                  </a:lnTo>
                  <a:lnTo>
                    <a:pt x="13" y="16"/>
                  </a:lnTo>
                  <a:lnTo>
                    <a:pt x="13" y="13"/>
                  </a:lnTo>
                  <a:lnTo>
                    <a:pt x="13" y="13"/>
                  </a:lnTo>
                  <a:lnTo>
                    <a:pt x="13" y="12"/>
                  </a:lnTo>
                  <a:lnTo>
                    <a:pt x="13" y="12"/>
                  </a:lnTo>
                  <a:lnTo>
                    <a:pt x="13" y="12"/>
                  </a:lnTo>
                  <a:lnTo>
                    <a:pt x="14" y="12"/>
                  </a:lnTo>
                  <a:lnTo>
                    <a:pt x="14" y="11"/>
                  </a:lnTo>
                  <a:lnTo>
                    <a:pt x="14" y="11"/>
                  </a:lnTo>
                  <a:lnTo>
                    <a:pt x="14" y="11"/>
                  </a:lnTo>
                  <a:lnTo>
                    <a:pt x="15" y="11"/>
                  </a:lnTo>
                  <a:lnTo>
                    <a:pt x="15" y="11"/>
                  </a:lnTo>
                  <a:lnTo>
                    <a:pt x="18" y="11"/>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SOUND ENGINEER</a:t>
              </a:r>
            </a:p>
          </p:txBody>
        </p:sp>
      </p:grpSp>
      <p:grpSp>
        <p:nvGrpSpPr>
          <p:cNvPr id="19" name="Ticket · Composer"/>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music"/>
            <p:cNvSpPr/>
            <p:nvPr/>
          </p:nvSpPr>
          <p:spPr>
            <a:xfrm>
              <a:off x="5245894" y="1969294"/>
              <a:ext cx="157162" cy="157162"/>
            </a:xfrm>
            <a:custGeom>
              <a:avLst/>
              <a:gdLst/>
              <a:ahLst/>
              <a:cxnLst/>
              <a:rect l="l" t="t" r="r" b="b"/>
              <a:pathLst>
                <a:path w="18" h="18">
                  <a:moveTo>
                    <a:pt x="6" y="15"/>
                  </a:moveTo>
                  <a:lnTo>
                    <a:pt x="6" y="2"/>
                  </a:lnTo>
                  <a:lnTo>
                    <a:pt x="18" y="0"/>
                  </a:lnTo>
                  <a:lnTo>
                    <a:pt x="18" y="13"/>
                  </a:lnTo>
                  <a:moveTo>
                    <a:pt x="6" y="15"/>
                  </a:moveTo>
                  <a:lnTo>
                    <a:pt x="6" y="16"/>
                  </a:lnTo>
                  <a:lnTo>
                    <a:pt x="6" y="16"/>
                  </a:lnTo>
                  <a:lnTo>
                    <a:pt x="5" y="17"/>
                  </a:lnTo>
                  <a:lnTo>
                    <a:pt x="5" y="17"/>
                  </a:lnTo>
                  <a:lnTo>
                    <a:pt x="4" y="18"/>
                  </a:lnTo>
                  <a:lnTo>
                    <a:pt x="4" y="18"/>
                  </a:lnTo>
                  <a:lnTo>
                    <a:pt x="3" y="18"/>
                  </a:lnTo>
                  <a:lnTo>
                    <a:pt x="2" y="18"/>
                  </a:lnTo>
                  <a:lnTo>
                    <a:pt x="2" y="18"/>
                  </a:lnTo>
                  <a:lnTo>
                    <a:pt x="1" y="17"/>
                  </a:lnTo>
                  <a:lnTo>
                    <a:pt x="1" y="17"/>
                  </a:lnTo>
                  <a:lnTo>
                    <a:pt x="0" y="16"/>
                  </a:lnTo>
                  <a:lnTo>
                    <a:pt x="0" y="16"/>
                  </a:lnTo>
                  <a:lnTo>
                    <a:pt x="0" y="15"/>
                  </a:lnTo>
                  <a:lnTo>
                    <a:pt x="0" y="14"/>
                  </a:lnTo>
                  <a:lnTo>
                    <a:pt x="0" y="14"/>
                  </a:lnTo>
                  <a:lnTo>
                    <a:pt x="1" y="13"/>
                  </a:lnTo>
                  <a:lnTo>
                    <a:pt x="1" y="13"/>
                  </a:lnTo>
                  <a:lnTo>
                    <a:pt x="2" y="12"/>
                  </a:lnTo>
                  <a:lnTo>
                    <a:pt x="2" y="12"/>
                  </a:lnTo>
                  <a:lnTo>
                    <a:pt x="3" y="12"/>
                  </a:lnTo>
                  <a:lnTo>
                    <a:pt x="4" y="12"/>
                  </a:lnTo>
                  <a:lnTo>
                    <a:pt x="4" y="12"/>
                  </a:lnTo>
                  <a:lnTo>
                    <a:pt x="5" y="13"/>
                  </a:lnTo>
                  <a:lnTo>
                    <a:pt x="5" y="13"/>
                  </a:lnTo>
                  <a:lnTo>
                    <a:pt x="6" y="14"/>
                  </a:lnTo>
                  <a:lnTo>
                    <a:pt x="6" y="14"/>
                  </a:lnTo>
                  <a:close/>
                  <a:moveTo>
                    <a:pt x="18" y="13"/>
                  </a:moveTo>
                  <a:lnTo>
                    <a:pt x="18" y="14"/>
                  </a:lnTo>
                  <a:lnTo>
                    <a:pt x="18" y="14"/>
                  </a:lnTo>
                  <a:lnTo>
                    <a:pt x="17" y="15"/>
                  </a:lnTo>
                  <a:lnTo>
                    <a:pt x="17" y="15"/>
                  </a:lnTo>
                  <a:lnTo>
                    <a:pt x="16" y="16"/>
                  </a:lnTo>
                  <a:lnTo>
                    <a:pt x="16" y="16"/>
                  </a:lnTo>
                  <a:lnTo>
                    <a:pt x="15" y="16"/>
                  </a:lnTo>
                  <a:lnTo>
                    <a:pt x="14" y="16"/>
                  </a:lnTo>
                  <a:lnTo>
                    <a:pt x="14" y="16"/>
                  </a:lnTo>
                  <a:lnTo>
                    <a:pt x="13" y="15"/>
                  </a:lnTo>
                  <a:lnTo>
                    <a:pt x="13" y="15"/>
                  </a:lnTo>
                  <a:lnTo>
                    <a:pt x="12" y="14"/>
                  </a:lnTo>
                  <a:lnTo>
                    <a:pt x="12" y="14"/>
                  </a:lnTo>
                  <a:lnTo>
                    <a:pt x="12" y="13"/>
                  </a:lnTo>
                  <a:lnTo>
                    <a:pt x="12" y="12"/>
                  </a:lnTo>
                  <a:lnTo>
                    <a:pt x="12" y="12"/>
                  </a:lnTo>
                  <a:lnTo>
                    <a:pt x="13" y="11"/>
                  </a:lnTo>
                  <a:lnTo>
                    <a:pt x="13" y="11"/>
                  </a:lnTo>
                  <a:lnTo>
                    <a:pt x="14" y="10"/>
                  </a:lnTo>
                  <a:lnTo>
                    <a:pt x="14" y="10"/>
                  </a:lnTo>
                  <a:lnTo>
                    <a:pt x="15" y="10"/>
                  </a:lnTo>
                  <a:lnTo>
                    <a:pt x="16" y="10"/>
                  </a:lnTo>
                  <a:lnTo>
                    <a:pt x="16" y="10"/>
                  </a:lnTo>
                  <a:lnTo>
                    <a:pt x="17" y="11"/>
                  </a:lnTo>
                  <a:lnTo>
                    <a:pt x="17" y="11"/>
                  </a:lnTo>
                  <a:lnTo>
                    <a:pt x="18" y="12"/>
                  </a:lnTo>
                  <a:lnTo>
                    <a:pt x="18" y="12"/>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COMPOSER</a:t>
              </a:r>
            </a:p>
          </p:txBody>
        </p:sp>
      </p:grpSp>
      <p:grpSp>
        <p:nvGrpSpPr>
          <p:cNvPr id="26" name="Ticket · VFX artist"/>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sparkles"/>
            <p:cNvSpPr/>
            <p:nvPr/>
          </p:nvSpPr>
          <p:spPr>
            <a:xfrm>
              <a:off x="7446962" y="1960562"/>
              <a:ext cx="174625" cy="174625"/>
            </a:xfrm>
            <a:custGeom>
              <a:avLst/>
              <a:gdLst/>
              <a:ahLst/>
              <a:cxnLst/>
              <a:rect l="l" t="t" r="r" b="b"/>
              <a:pathLst>
                <a:path w="20" h="20">
                  <a:moveTo>
                    <a:pt x="9" y="1"/>
                  </a:moveTo>
                  <a:lnTo>
                    <a:pt x="9" y="1"/>
                  </a:lnTo>
                  <a:lnTo>
                    <a:pt x="9" y="0"/>
                  </a:lnTo>
                  <a:lnTo>
                    <a:pt x="9" y="0"/>
                  </a:lnTo>
                  <a:lnTo>
                    <a:pt x="10" y="0"/>
                  </a:lnTo>
                  <a:lnTo>
                    <a:pt x="10" y="0"/>
                  </a:lnTo>
                  <a:lnTo>
                    <a:pt x="10" y="0"/>
                  </a:lnTo>
                  <a:lnTo>
                    <a:pt x="11" y="0"/>
                  </a:lnTo>
                  <a:lnTo>
                    <a:pt x="11" y="0"/>
                  </a:lnTo>
                  <a:lnTo>
                    <a:pt x="11" y="1"/>
                  </a:lnTo>
                  <a:lnTo>
                    <a:pt x="11" y="1"/>
                  </a:lnTo>
                  <a:lnTo>
                    <a:pt x="12" y="6"/>
                  </a:lnTo>
                  <a:lnTo>
                    <a:pt x="12" y="7"/>
                  </a:lnTo>
                  <a:lnTo>
                    <a:pt x="12" y="7"/>
                  </a:lnTo>
                  <a:lnTo>
                    <a:pt x="12" y="7"/>
                  </a:lnTo>
                  <a:lnTo>
                    <a:pt x="12" y="7"/>
                  </a:lnTo>
                  <a:lnTo>
                    <a:pt x="13" y="7"/>
                  </a:lnTo>
                  <a:lnTo>
                    <a:pt x="13" y="8"/>
                  </a:lnTo>
                  <a:lnTo>
                    <a:pt x="13" y="8"/>
                  </a:lnTo>
                  <a:lnTo>
                    <a:pt x="13" y="8"/>
                  </a:lnTo>
                  <a:lnTo>
                    <a:pt x="13" y="8"/>
                  </a:lnTo>
                  <a:lnTo>
                    <a:pt x="14" y="8"/>
                  </a:lnTo>
                  <a:lnTo>
                    <a:pt x="19" y="9"/>
                  </a:lnTo>
                  <a:lnTo>
                    <a:pt x="19" y="9"/>
                  </a:lnTo>
                  <a:lnTo>
                    <a:pt x="20" y="9"/>
                  </a:lnTo>
                  <a:lnTo>
                    <a:pt x="20" y="9"/>
                  </a:lnTo>
                  <a:lnTo>
                    <a:pt x="20" y="10"/>
                  </a:lnTo>
                  <a:lnTo>
                    <a:pt x="20" y="10"/>
                  </a:lnTo>
                  <a:lnTo>
                    <a:pt x="20" y="10"/>
                  </a:lnTo>
                  <a:lnTo>
                    <a:pt x="20" y="11"/>
                  </a:lnTo>
                  <a:lnTo>
                    <a:pt x="20" y="11"/>
                  </a:lnTo>
                  <a:lnTo>
                    <a:pt x="19" y="11"/>
                  </a:lnTo>
                  <a:lnTo>
                    <a:pt x="19" y="11"/>
                  </a:lnTo>
                  <a:lnTo>
                    <a:pt x="14" y="12"/>
                  </a:lnTo>
                  <a:lnTo>
                    <a:pt x="13" y="12"/>
                  </a:lnTo>
                  <a:lnTo>
                    <a:pt x="13" y="12"/>
                  </a:lnTo>
                  <a:lnTo>
                    <a:pt x="13" y="12"/>
                  </a:lnTo>
                  <a:lnTo>
                    <a:pt x="13" y="12"/>
                  </a:lnTo>
                  <a:lnTo>
                    <a:pt x="13" y="13"/>
                  </a:lnTo>
                  <a:lnTo>
                    <a:pt x="12" y="13"/>
                  </a:lnTo>
                  <a:lnTo>
                    <a:pt x="12" y="13"/>
                  </a:lnTo>
                  <a:lnTo>
                    <a:pt x="12" y="13"/>
                  </a:lnTo>
                  <a:lnTo>
                    <a:pt x="12" y="13"/>
                  </a:lnTo>
                  <a:lnTo>
                    <a:pt x="12" y="14"/>
                  </a:lnTo>
                  <a:lnTo>
                    <a:pt x="11" y="19"/>
                  </a:lnTo>
                  <a:lnTo>
                    <a:pt x="11" y="19"/>
                  </a:lnTo>
                  <a:lnTo>
                    <a:pt x="11" y="20"/>
                  </a:lnTo>
                  <a:lnTo>
                    <a:pt x="11" y="20"/>
                  </a:lnTo>
                  <a:lnTo>
                    <a:pt x="10" y="20"/>
                  </a:lnTo>
                  <a:lnTo>
                    <a:pt x="10" y="20"/>
                  </a:lnTo>
                  <a:lnTo>
                    <a:pt x="10" y="20"/>
                  </a:lnTo>
                  <a:lnTo>
                    <a:pt x="9" y="20"/>
                  </a:lnTo>
                  <a:lnTo>
                    <a:pt x="9" y="20"/>
                  </a:lnTo>
                  <a:lnTo>
                    <a:pt x="9" y="19"/>
                  </a:lnTo>
                  <a:lnTo>
                    <a:pt x="9" y="19"/>
                  </a:lnTo>
                  <a:lnTo>
                    <a:pt x="8" y="14"/>
                  </a:lnTo>
                  <a:lnTo>
                    <a:pt x="8" y="13"/>
                  </a:lnTo>
                  <a:lnTo>
                    <a:pt x="8" y="13"/>
                  </a:lnTo>
                  <a:lnTo>
                    <a:pt x="8" y="13"/>
                  </a:lnTo>
                  <a:lnTo>
                    <a:pt x="8" y="13"/>
                  </a:lnTo>
                  <a:lnTo>
                    <a:pt x="7" y="13"/>
                  </a:lnTo>
                  <a:lnTo>
                    <a:pt x="7" y="12"/>
                  </a:lnTo>
                  <a:lnTo>
                    <a:pt x="7" y="12"/>
                  </a:lnTo>
                  <a:lnTo>
                    <a:pt x="7" y="12"/>
                  </a:lnTo>
                  <a:lnTo>
                    <a:pt x="7" y="12"/>
                  </a:lnTo>
                  <a:lnTo>
                    <a:pt x="6" y="12"/>
                  </a:lnTo>
                  <a:lnTo>
                    <a:pt x="1" y="11"/>
                  </a:lnTo>
                  <a:lnTo>
                    <a:pt x="1" y="11"/>
                  </a:lnTo>
                  <a:lnTo>
                    <a:pt x="0" y="11"/>
                  </a:lnTo>
                  <a:lnTo>
                    <a:pt x="0" y="11"/>
                  </a:lnTo>
                  <a:lnTo>
                    <a:pt x="0" y="10"/>
                  </a:lnTo>
                  <a:lnTo>
                    <a:pt x="0" y="10"/>
                  </a:lnTo>
                  <a:lnTo>
                    <a:pt x="0" y="10"/>
                  </a:lnTo>
                  <a:lnTo>
                    <a:pt x="0" y="9"/>
                  </a:lnTo>
                  <a:lnTo>
                    <a:pt x="0" y="9"/>
                  </a:lnTo>
                  <a:lnTo>
                    <a:pt x="1" y="9"/>
                  </a:lnTo>
                  <a:lnTo>
                    <a:pt x="1" y="9"/>
                  </a:lnTo>
                  <a:lnTo>
                    <a:pt x="6" y="8"/>
                  </a:lnTo>
                  <a:lnTo>
                    <a:pt x="7" y="8"/>
                  </a:lnTo>
                  <a:lnTo>
                    <a:pt x="7" y="8"/>
                  </a:lnTo>
                  <a:lnTo>
                    <a:pt x="7" y="8"/>
                  </a:lnTo>
                  <a:lnTo>
                    <a:pt x="7" y="8"/>
                  </a:lnTo>
                  <a:lnTo>
                    <a:pt x="7" y="7"/>
                  </a:lnTo>
                  <a:lnTo>
                    <a:pt x="8" y="7"/>
                  </a:lnTo>
                  <a:lnTo>
                    <a:pt x="8" y="7"/>
                  </a:lnTo>
                  <a:lnTo>
                    <a:pt x="8" y="7"/>
                  </a:lnTo>
                  <a:lnTo>
                    <a:pt x="8" y="7"/>
                  </a:lnTo>
                  <a:lnTo>
                    <a:pt x="8" y="6"/>
                  </a:lnTo>
                  <a:close/>
                  <a:moveTo>
                    <a:pt x="18" y="0"/>
                  </a:moveTo>
                  <a:lnTo>
                    <a:pt x="18" y="4"/>
                  </a:lnTo>
                  <a:moveTo>
                    <a:pt x="20" y="2"/>
                  </a:moveTo>
                  <a:lnTo>
                    <a:pt x="16" y="2"/>
                  </a:lnTo>
                  <a:moveTo>
                    <a:pt x="4" y="18"/>
                  </a:moveTo>
                  <a:lnTo>
                    <a:pt x="4" y="18"/>
                  </a:lnTo>
                  <a:lnTo>
                    <a:pt x="4" y="19"/>
                  </a:lnTo>
                  <a:lnTo>
                    <a:pt x="4" y="19"/>
                  </a:lnTo>
                  <a:lnTo>
                    <a:pt x="3" y="20"/>
                  </a:lnTo>
                  <a:lnTo>
                    <a:pt x="3" y="20"/>
                  </a:lnTo>
                  <a:lnTo>
                    <a:pt x="2" y="20"/>
                  </a:lnTo>
                  <a:lnTo>
                    <a:pt x="2" y="20"/>
                  </a:lnTo>
                  <a:lnTo>
                    <a:pt x="2" y="20"/>
                  </a:lnTo>
                  <a:lnTo>
                    <a:pt x="1" y="20"/>
                  </a:lnTo>
                  <a:lnTo>
                    <a:pt x="1" y="20"/>
                  </a:lnTo>
                  <a:lnTo>
                    <a:pt x="0" y="19"/>
                  </a:lnTo>
                  <a:lnTo>
                    <a:pt x="0" y="19"/>
                  </a:lnTo>
                  <a:lnTo>
                    <a:pt x="0" y="18"/>
                  </a:lnTo>
                  <a:lnTo>
                    <a:pt x="0" y="18"/>
                  </a:lnTo>
                  <a:lnTo>
                    <a:pt x="0" y="18"/>
                  </a:lnTo>
                  <a:lnTo>
                    <a:pt x="0" y="17"/>
                  </a:lnTo>
                  <a:lnTo>
                    <a:pt x="0" y="17"/>
                  </a:lnTo>
                  <a:lnTo>
                    <a:pt x="1" y="16"/>
                  </a:lnTo>
                  <a:lnTo>
                    <a:pt x="1" y="16"/>
                  </a:lnTo>
                  <a:lnTo>
                    <a:pt x="2" y="16"/>
                  </a:lnTo>
                  <a:lnTo>
                    <a:pt x="2" y="16"/>
                  </a:lnTo>
                  <a:lnTo>
                    <a:pt x="2" y="16"/>
                  </a:lnTo>
                  <a:lnTo>
                    <a:pt x="3" y="16"/>
                  </a:lnTo>
                  <a:lnTo>
                    <a:pt x="3" y="16"/>
                  </a:lnTo>
                  <a:lnTo>
                    <a:pt x="4" y="17"/>
                  </a:lnTo>
                  <a:lnTo>
                    <a:pt x="4" y="17"/>
                  </a:lnTo>
                  <a:lnTo>
                    <a:pt x="4" y="18"/>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VFX ARTIST</a:t>
              </a:r>
            </a:p>
          </p:txBody>
        </p:sp>
      </p:grpSp>
      <p:grpSp>
        <p:nvGrpSpPr>
          <p:cNvPr id="33" name="Ticket · Colourist"/>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palette"/>
            <p:cNvSpPr/>
            <p:nvPr/>
          </p:nvSpPr>
          <p:spPr>
            <a:xfrm>
              <a:off x="9656762" y="1960562"/>
              <a:ext cx="174625" cy="174625"/>
            </a:xfrm>
            <a:custGeom>
              <a:avLst/>
              <a:gdLst/>
              <a:ahLst/>
              <a:cxnLst/>
              <a:rect l="l" t="t" r="r" b="b"/>
              <a:pathLst>
                <a:path w="20" h="20">
                  <a:moveTo>
                    <a:pt x="10" y="20"/>
                  </a:moveTo>
                  <a:lnTo>
                    <a:pt x="7" y="20"/>
                  </a:lnTo>
                  <a:lnTo>
                    <a:pt x="4" y="18"/>
                  </a:lnTo>
                  <a:lnTo>
                    <a:pt x="2" y="16"/>
                  </a:lnTo>
                  <a:lnTo>
                    <a:pt x="0" y="13"/>
                  </a:lnTo>
                  <a:lnTo>
                    <a:pt x="0" y="10"/>
                  </a:lnTo>
                  <a:lnTo>
                    <a:pt x="0" y="7"/>
                  </a:lnTo>
                  <a:lnTo>
                    <a:pt x="2" y="4"/>
                  </a:lnTo>
                  <a:lnTo>
                    <a:pt x="4" y="2"/>
                  </a:lnTo>
                  <a:lnTo>
                    <a:pt x="7" y="0"/>
                  </a:lnTo>
                  <a:lnTo>
                    <a:pt x="10" y="0"/>
                  </a:lnTo>
                  <a:lnTo>
                    <a:pt x="12" y="0"/>
                  </a:lnTo>
                  <a:lnTo>
                    <a:pt x="13" y="0"/>
                  </a:lnTo>
                  <a:lnTo>
                    <a:pt x="15" y="1"/>
                  </a:lnTo>
                  <a:lnTo>
                    <a:pt x="16" y="2"/>
                  </a:lnTo>
                  <a:lnTo>
                    <a:pt x="17" y="3"/>
                  </a:lnTo>
                  <a:lnTo>
                    <a:pt x="18" y="4"/>
                  </a:lnTo>
                  <a:lnTo>
                    <a:pt x="19" y="5"/>
                  </a:lnTo>
                  <a:lnTo>
                    <a:pt x="20" y="6"/>
                  </a:lnTo>
                  <a:lnTo>
                    <a:pt x="20" y="8"/>
                  </a:lnTo>
                  <a:lnTo>
                    <a:pt x="20" y="9"/>
                  </a:lnTo>
                  <a:lnTo>
                    <a:pt x="20" y="10"/>
                  </a:lnTo>
                  <a:lnTo>
                    <a:pt x="20" y="11"/>
                  </a:lnTo>
                  <a:lnTo>
                    <a:pt x="19" y="11"/>
                  </a:lnTo>
                  <a:lnTo>
                    <a:pt x="19" y="12"/>
                  </a:lnTo>
                  <a:lnTo>
                    <a:pt x="19" y="13"/>
                  </a:lnTo>
                  <a:lnTo>
                    <a:pt x="18" y="13"/>
                  </a:lnTo>
                  <a:lnTo>
                    <a:pt x="17" y="13"/>
                  </a:lnTo>
                  <a:lnTo>
                    <a:pt x="17" y="14"/>
                  </a:lnTo>
                  <a:lnTo>
                    <a:pt x="16" y="14"/>
                  </a:lnTo>
                  <a:lnTo>
                    <a:pt x="15" y="14"/>
                  </a:lnTo>
                  <a:lnTo>
                    <a:pt x="13" y="14"/>
                  </a:lnTo>
                  <a:lnTo>
                    <a:pt x="12" y="14"/>
                  </a:lnTo>
                  <a:lnTo>
                    <a:pt x="12" y="14"/>
                  </a:lnTo>
                  <a:lnTo>
                    <a:pt x="12" y="14"/>
                  </a:lnTo>
                  <a:lnTo>
                    <a:pt x="11" y="15"/>
                  </a:lnTo>
                  <a:lnTo>
                    <a:pt x="11" y="15"/>
                  </a:lnTo>
                  <a:lnTo>
                    <a:pt x="11" y="15"/>
                  </a:lnTo>
                  <a:lnTo>
                    <a:pt x="11" y="16"/>
                  </a:lnTo>
                  <a:lnTo>
                    <a:pt x="11" y="16"/>
                  </a:lnTo>
                  <a:lnTo>
                    <a:pt x="11" y="16"/>
                  </a:lnTo>
                  <a:lnTo>
                    <a:pt x="11" y="17"/>
                  </a:lnTo>
                  <a:lnTo>
                    <a:pt x="12" y="17"/>
                  </a:lnTo>
                  <a:lnTo>
                    <a:pt x="12" y="18"/>
                  </a:lnTo>
                  <a:lnTo>
                    <a:pt x="12" y="18"/>
                  </a:lnTo>
                  <a:lnTo>
                    <a:pt x="12" y="18"/>
                  </a:lnTo>
                  <a:lnTo>
                    <a:pt x="12" y="19"/>
                  </a:lnTo>
                  <a:lnTo>
                    <a:pt x="12" y="19"/>
                  </a:lnTo>
                  <a:lnTo>
                    <a:pt x="12" y="19"/>
                  </a:lnTo>
                  <a:lnTo>
                    <a:pt x="11" y="20"/>
                  </a:lnTo>
                  <a:lnTo>
                    <a:pt x="11" y="20"/>
                  </a:lnTo>
                  <a:lnTo>
                    <a:pt x="11" y="20"/>
                  </a:lnTo>
                  <a:lnTo>
                    <a:pt x="10" y="20"/>
                  </a:lnTo>
                  <a:close/>
                  <a:moveTo>
                    <a:pt x="12" y="4"/>
                  </a:moveTo>
                  <a:lnTo>
                    <a:pt x="12" y="5"/>
                  </a:lnTo>
                  <a:lnTo>
                    <a:pt x="12" y="5"/>
                  </a:lnTo>
                  <a:lnTo>
                    <a:pt x="12" y="5"/>
                  </a:lnTo>
                  <a:lnTo>
                    <a:pt x="12" y="5"/>
                  </a:lnTo>
                  <a:lnTo>
                    <a:pt x="12" y="5"/>
                  </a:lnTo>
                  <a:lnTo>
                    <a:pt x="12" y="5"/>
                  </a:lnTo>
                  <a:lnTo>
                    <a:pt x="12" y="6"/>
                  </a:lnTo>
                  <a:lnTo>
                    <a:pt x="11" y="5"/>
                  </a:lnTo>
                  <a:lnTo>
                    <a:pt x="11" y="5"/>
                  </a:lnTo>
                  <a:lnTo>
                    <a:pt x="11" y="5"/>
                  </a:lnTo>
                  <a:lnTo>
                    <a:pt x="11" y="5"/>
                  </a:lnTo>
                  <a:lnTo>
                    <a:pt x="11" y="5"/>
                  </a:lnTo>
                  <a:lnTo>
                    <a:pt x="11" y="5"/>
                  </a:lnTo>
                  <a:lnTo>
                    <a:pt x="10" y="4"/>
                  </a:lnTo>
                  <a:lnTo>
                    <a:pt x="11" y="4"/>
                  </a:lnTo>
                  <a:lnTo>
                    <a:pt x="11" y="4"/>
                  </a:lnTo>
                  <a:lnTo>
                    <a:pt x="11" y="4"/>
                  </a:lnTo>
                  <a:lnTo>
                    <a:pt x="11" y="4"/>
                  </a:lnTo>
                  <a:lnTo>
                    <a:pt x="11" y="4"/>
                  </a:lnTo>
                  <a:lnTo>
                    <a:pt x="11" y="4"/>
                  </a:lnTo>
                  <a:lnTo>
                    <a:pt x="12" y="4"/>
                  </a:lnTo>
                  <a:lnTo>
                    <a:pt x="12" y="4"/>
                  </a:lnTo>
                  <a:lnTo>
                    <a:pt x="12" y="4"/>
                  </a:lnTo>
                  <a:lnTo>
                    <a:pt x="12" y="4"/>
                  </a:lnTo>
                  <a:lnTo>
                    <a:pt x="12" y="4"/>
                  </a:lnTo>
                  <a:lnTo>
                    <a:pt x="12" y="4"/>
                  </a:lnTo>
                  <a:lnTo>
                    <a:pt x="12" y="4"/>
                  </a:lnTo>
                  <a:close/>
                  <a:moveTo>
                    <a:pt x="16" y="8"/>
                  </a:moveTo>
                  <a:lnTo>
                    <a:pt x="16" y="9"/>
                  </a:lnTo>
                  <a:lnTo>
                    <a:pt x="16" y="9"/>
                  </a:lnTo>
                  <a:lnTo>
                    <a:pt x="16" y="9"/>
                  </a:lnTo>
                  <a:lnTo>
                    <a:pt x="16" y="9"/>
                  </a:lnTo>
                  <a:lnTo>
                    <a:pt x="16" y="9"/>
                  </a:lnTo>
                  <a:lnTo>
                    <a:pt x="16" y="9"/>
                  </a:lnTo>
                  <a:lnTo>
                    <a:pt x="16" y="10"/>
                  </a:lnTo>
                  <a:lnTo>
                    <a:pt x="15" y="9"/>
                  </a:lnTo>
                  <a:lnTo>
                    <a:pt x="15" y="9"/>
                  </a:lnTo>
                  <a:lnTo>
                    <a:pt x="15" y="9"/>
                  </a:lnTo>
                  <a:lnTo>
                    <a:pt x="15" y="9"/>
                  </a:lnTo>
                  <a:lnTo>
                    <a:pt x="15" y="9"/>
                  </a:lnTo>
                  <a:lnTo>
                    <a:pt x="15" y="9"/>
                  </a:lnTo>
                  <a:lnTo>
                    <a:pt x="14" y="8"/>
                  </a:lnTo>
                  <a:lnTo>
                    <a:pt x="15" y="8"/>
                  </a:lnTo>
                  <a:lnTo>
                    <a:pt x="15" y="8"/>
                  </a:lnTo>
                  <a:lnTo>
                    <a:pt x="15" y="8"/>
                  </a:lnTo>
                  <a:lnTo>
                    <a:pt x="15" y="8"/>
                  </a:lnTo>
                  <a:lnTo>
                    <a:pt x="15" y="8"/>
                  </a:lnTo>
                  <a:lnTo>
                    <a:pt x="15" y="8"/>
                  </a:lnTo>
                  <a:lnTo>
                    <a:pt x="16" y="8"/>
                  </a:lnTo>
                  <a:lnTo>
                    <a:pt x="16" y="8"/>
                  </a:lnTo>
                  <a:lnTo>
                    <a:pt x="16" y="8"/>
                  </a:lnTo>
                  <a:lnTo>
                    <a:pt x="16" y="8"/>
                  </a:lnTo>
                  <a:lnTo>
                    <a:pt x="16" y="8"/>
                  </a:lnTo>
                  <a:lnTo>
                    <a:pt x="16" y="8"/>
                  </a:lnTo>
                  <a:lnTo>
                    <a:pt x="16" y="8"/>
                  </a:lnTo>
                  <a:close/>
                  <a:moveTo>
                    <a:pt x="6" y="10"/>
                  </a:moveTo>
                  <a:lnTo>
                    <a:pt x="5" y="11"/>
                  </a:lnTo>
                  <a:lnTo>
                    <a:pt x="5" y="11"/>
                  </a:lnTo>
                  <a:lnTo>
                    <a:pt x="5" y="11"/>
                  </a:lnTo>
                  <a:lnTo>
                    <a:pt x="5" y="11"/>
                  </a:lnTo>
                  <a:lnTo>
                    <a:pt x="5" y="11"/>
                  </a:lnTo>
                  <a:lnTo>
                    <a:pt x="5" y="11"/>
                  </a:lnTo>
                  <a:lnTo>
                    <a:pt x="4" y="12"/>
                  </a:lnTo>
                  <a:lnTo>
                    <a:pt x="4" y="11"/>
                  </a:lnTo>
                  <a:lnTo>
                    <a:pt x="4" y="11"/>
                  </a:lnTo>
                  <a:lnTo>
                    <a:pt x="4" y="11"/>
                  </a:lnTo>
                  <a:lnTo>
                    <a:pt x="4" y="11"/>
                  </a:lnTo>
                  <a:lnTo>
                    <a:pt x="4" y="11"/>
                  </a:lnTo>
                  <a:lnTo>
                    <a:pt x="4" y="11"/>
                  </a:lnTo>
                  <a:lnTo>
                    <a:pt x="4" y="10"/>
                  </a:lnTo>
                  <a:lnTo>
                    <a:pt x="4" y="10"/>
                  </a:lnTo>
                  <a:lnTo>
                    <a:pt x="4" y="10"/>
                  </a:lnTo>
                  <a:lnTo>
                    <a:pt x="4" y="10"/>
                  </a:lnTo>
                  <a:lnTo>
                    <a:pt x="4" y="10"/>
                  </a:lnTo>
                  <a:lnTo>
                    <a:pt x="4" y="10"/>
                  </a:lnTo>
                  <a:lnTo>
                    <a:pt x="4" y="10"/>
                  </a:lnTo>
                  <a:lnTo>
                    <a:pt x="4" y="10"/>
                  </a:lnTo>
                  <a:lnTo>
                    <a:pt x="5" y="10"/>
                  </a:lnTo>
                  <a:lnTo>
                    <a:pt x="5" y="10"/>
                  </a:lnTo>
                  <a:lnTo>
                    <a:pt x="5" y="10"/>
                  </a:lnTo>
                  <a:lnTo>
                    <a:pt x="5" y="10"/>
                  </a:lnTo>
                  <a:lnTo>
                    <a:pt x="5" y="10"/>
                  </a:lnTo>
                  <a:lnTo>
                    <a:pt x="5" y="10"/>
                  </a:lnTo>
                  <a:close/>
                  <a:moveTo>
                    <a:pt x="8" y="6"/>
                  </a:moveTo>
                  <a:lnTo>
                    <a:pt x="7" y="6"/>
                  </a:lnTo>
                  <a:lnTo>
                    <a:pt x="7" y="6"/>
                  </a:lnTo>
                  <a:lnTo>
                    <a:pt x="7" y="6"/>
                  </a:lnTo>
                  <a:lnTo>
                    <a:pt x="7" y="6"/>
                  </a:lnTo>
                  <a:lnTo>
                    <a:pt x="7" y="6"/>
                  </a:lnTo>
                  <a:lnTo>
                    <a:pt x="7" y="6"/>
                  </a:lnTo>
                  <a:lnTo>
                    <a:pt x="6" y="6"/>
                  </a:lnTo>
                  <a:lnTo>
                    <a:pt x="6" y="6"/>
                  </a:lnTo>
                  <a:lnTo>
                    <a:pt x="6" y="6"/>
                  </a:lnTo>
                  <a:lnTo>
                    <a:pt x="6" y="6"/>
                  </a:lnTo>
                  <a:lnTo>
                    <a:pt x="6" y="6"/>
                  </a:lnTo>
                  <a:lnTo>
                    <a:pt x="6" y="6"/>
                  </a:lnTo>
                  <a:lnTo>
                    <a:pt x="6" y="6"/>
                  </a:lnTo>
                  <a:lnTo>
                    <a:pt x="6" y="6"/>
                  </a:lnTo>
                  <a:lnTo>
                    <a:pt x="6" y="5"/>
                  </a:lnTo>
                  <a:lnTo>
                    <a:pt x="6" y="5"/>
                  </a:lnTo>
                  <a:lnTo>
                    <a:pt x="6" y="5"/>
                  </a:lnTo>
                  <a:lnTo>
                    <a:pt x="6" y="5"/>
                  </a:lnTo>
                  <a:lnTo>
                    <a:pt x="6" y="5"/>
                  </a:lnTo>
                  <a:lnTo>
                    <a:pt x="6" y="5"/>
                  </a:lnTo>
                  <a:lnTo>
                    <a:pt x="6" y="4"/>
                  </a:lnTo>
                  <a:lnTo>
                    <a:pt x="7" y="5"/>
                  </a:lnTo>
                  <a:lnTo>
                    <a:pt x="7" y="5"/>
                  </a:lnTo>
                  <a:lnTo>
                    <a:pt x="7" y="5"/>
                  </a:lnTo>
                  <a:lnTo>
                    <a:pt x="7" y="5"/>
                  </a:lnTo>
                  <a:lnTo>
                    <a:pt x="7" y="5"/>
                  </a:lnTo>
                  <a:lnTo>
                    <a:pt x="7" y="5"/>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COLOURIST</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3714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Edit</a:t>
            </a:r>
          </a:p>
        </p:txBody>
      </p:sp>
      <p:cxnSp>
        <p:nvCxnSpPr>
          <p:cNvPr id="43" name="Divider"/>
          <p:cNvCxnSpPr/>
          <p:nvPr/>
        </p:nvCxnSpPr>
        <p:spPr>
          <a:xfrm>
            <a:off x="10763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209675" y="3162300"/>
            <a:ext cx="8096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Sound mix</a:t>
            </a:r>
          </a:p>
        </p:txBody>
      </p:sp>
      <p:cxnSp>
        <p:nvCxnSpPr>
          <p:cNvPr id="45" name="Divider"/>
          <p:cNvCxnSpPr/>
          <p:nvPr/>
        </p:nvCxnSpPr>
        <p:spPr>
          <a:xfrm>
            <a:off x="21145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2247900" y="3162300"/>
            <a:ext cx="8286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Add music</a:t>
            </a:r>
          </a:p>
        </p:txBody>
      </p:sp>
      <p:cxnSp>
        <p:nvCxnSpPr>
          <p:cNvPr id="47" name="Divider"/>
          <p:cNvCxnSpPr/>
          <p:nvPr/>
        </p:nvCxnSpPr>
        <p:spPr>
          <a:xfrm>
            <a:off x="31718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3305175" y="3162300"/>
            <a:ext cx="10572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Visual effects</a:t>
            </a:r>
          </a:p>
        </p:txBody>
      </p:sp>
      <p:cxnSp>
        <p:nvCxnSpPr>
          <p:cNvPr id="49" name="Divider"/>
          <p:cNvCxnSpPr/>
          <p:nvPr/>
        </p:nvCxnSpPr>
        <p:spPr>
          <a:xfrm>
            <a:off x="44577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4591050" y="3162300"/>
            <a:ext cx="10001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Colour grade</a:t>
            </a:r>
          </a:p>
        </p:txBody>
      </p:sp>
      <p:cxnSp>
        <p:nvCxnSpPr>
          <p:cNvPr id="51" name="Divider"/>
          <p:cNvCxnSpPr/>
          <p:nvPr/>
        </p:nvCxnSpPr>
        <p:spPr>
          <a:xfrm>
            <a:off x="56864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2" name="Task 6"/>
          <p:cNvSpPr txBox="1"/>
          <p:nvPr/>
        </p:nvSpPr>
        <p:spPr>
          <a:xfrm>
            <a:off x="5819775" y="3162300"/>
            <a:ext cx="9525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Lock picture</a:t>
            </a:r>
          </a:p>
        </p:txBody>
      </p:sp>
      <p:pic>
        <p:nvPicPr>
          <p:cNvPr id="53" name="Still" descr="AdobeStock_439990034-69f281565b51.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Emer, Senior Production Executive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1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Jobs in the film industry, West Cork Film 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80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Getting your foot in the door, West Cork Film Studios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92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6096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SCREEN IRELAND NATIONAL TALENT ACADEMY</a:t>
            </a:r>
          </a:p>
        </p:txBody>
      </p:sp>
      <p:sp>
        <p:nvSpPr>
          <p:cNvPr id="3" name="Title"/>
          <p:cNvSpPr txBox="1"/>
          <p:nvPr/>
        </p:nvSpPr>
        <p:spPr>
          <a:xfrm>
            <a:off x="609600" y="990600"/>
            <a:ext cx="5334000" cy="1185672"/>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Passport to Production</a:t>
            </a:r>
          </a:p>
        </p:txBody>
      </p:sp>
      <p:sp>
        <p:nvSpPr>
          <p:cNvPr id="4" name="Body"/>
          <p:cNvSpPr txBox="1"/>
          <p:nvPr/>
        </p:nvSpPr>
        <p:spPr>
          <a:xfrm>
            <a:off x="609600" y="2400300"/>
            <a:ext cx="5334000" cy="2967990"/>
          </a:xfrm>
          <a:prstGeom prst="rect">
            <a:avLst/>
          </a:prstGeom>
          <a:noFill/>
        </p:spPr>
        <p:txBody>
          <a:bodyPr wrap="square" lIns="0" tIns="0" rIns="0" bIns="0" anchor="t">
            <a:spAutoFit/>
          </a:bodyPr>
          <a:lstStyle/>
          <a:p>
            <a:pPr algn="l">
              <a:lnSpc>
                <a:spcPct val="150000"/>
              </a:lnSpc>
            </a:pPr>
            <a:r>
              <a:rPr sz="1425" b="0">
                <a:solidFill>
                  <a:srgbClr val="131313"/>
                </a:solidFill>
                <a:latin typeface="Inter Tight"/>
              </a:rPr>
              <a:t>This 6-day programme is one of the most beneficial stepping-stones to access the film &amp; TV industry and forms the basis of the new entrant’s journey to working in the industry. It also includes a paid three-week work placement.</a:t>
            </a:r>
          </a:p>
          <a:p>
            <a:pPr algn="l">
              <a:lnSpc>
                <a:spcPct val="150000"/>
              </a:lnSpc>
              <a:spcBef>
                <a:spcPts val="1200"/>
              </a:spcBef>
            </a:pPr>
            <a:r>
              <a:rPr sz="1425" b="0">
                <a:solidFill>
                  <a:srgbClr val="565656"/>
                </a:solidFill>
                <a:latin typeface="Inter Tight"/>
              </a:rPr>
              <a:t>Aimed at those wanting to work in the live-action film and TV industry in a below-the-line role (NOT Writers, Directors, or Producers).</a:t>
            </a:r>
          </a:p>
          <a:p>
            <a:pPr algn="l">
              <a:lnSpc>
                <a:spcPct val="150000"/>
              </a:lnSpc>
              <a:spcBef>
                <a:spcPts val="1200"/>
              </a:spcBef>
            </a:pPr>
            <a:r>
              <a:rPr sz="1425" b="0">
                <a:solidFill>
                  <a:srgbClr val="565656"/>
                </a:solidFill>
                <a:latin typeface="Inter Tight"/>
              </a:rPr>
              <a:t>Must be working age and NOT in full time education.</a:t>
            </a:r>
          </a:p>
        </p:txBody>
      </p:sp>
      <p:sp>
        <p:nvSpPr>
          <p:cNvPr id="5" name="screenireland.ie Passport to Production border"/>
          <p:cNvSpPr/>
          <p:nvPr/>
        </p:nvSpPr>
        <p:spPr>
          <a:xfrm>
            <a:off x="6438900" y="2324100"/>
            <a:ext cx="5143500" cy="29337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screenireland.ie Passport to Production" descr="image12-b6020acaf217.jpg"/>
          <p:cNvPicPr>
            <a:picLocks noChangeAspect="1"/>
          </p:cNvPicPr>
          <p:nvPr/>
        </p:nvPicPr>
        <p:blipFill>
          <a:blip r:embed="rId2"/>
          <a:stretch>
            <a:fillRect/>
          </a:stretch>
        </p:blipFill>
        <p:spPr>
          <a:xfrm>
            <a:off x="6515100" y="2400300"/>
            <a:ext cx="4991100" cy="27813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24005"/>
        </a:solidFill>
        <a:effectLst/>
      </p:bgPr>
    </p:bg>
    <p:spTree>
      <p:nvGrpSpPr>
        <p:cNvPr id="1" name=""/>
        <p:cNvGrpSpPr/>
        <p:nvPr/>
      </p:nvGrpSpPr>
      <p:grpSpPr>
        <a:xfrm>
          <a:off x="0" y="0"/>
          <a:ext cx="0" cy="0"/>
          <a:chOff x="0" y="0"/>
          <a:chExt cx="0" cy="0"/>
        </a:xfrm>
      </p:grpSpPr>
      <p:grpSp>
        <p:nvGrpSpPr>
          <p:cNvPr id="2" name="Badge · exercise"/>
          <p:cNvGrpSpPr/>
          <p:nvPr/>
        </p:nvGrpSpPr>
        <p:grpSpPr>
          <a:xfrm>
            <a:off x="609600" y="495300"/>
            <a:ext cx="609600" cy="609600"/>
            <a:chOff x="609600" y="495300"/>
            <a:chExt cx="609600" cy="609600"/>
          </a:xfrm>
        </p:grpSpPr>
        <p:sp>
          <p:nvSpPr>
            <p:cNvPr id="3" name="Square"/>
            <p:cNvSpPr/>
            <p:nvPr/>
          </p:nvSpPr>
          <p:spPr>
            <a:xfrm>
              <a:off x="609600" y="495300"/>
              <a:ext cx="609600" cy="609600"/>
            </a:xfrm>
            <a:prstGeom prst="rect">
              <a:avLst/>
            </a:prstGeom>
            <a:no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 pen-line"/>
            <p:cNvSpPr/>
            <p:nvPr/>
          </p:nvSpPr>
          <p:spPr>
            <a:xfrm>
              <a:off x="787400" y="673100"/>
              <a:ext cx="254000" cy="254000"/>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25400"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Kicker"/>
          <p:cNvSpPr txBox="1"/>
          <p:nvPr/>
        </p:nvSpPr>
        <p:spPr>
          <a:xfrm>
            <a:off x="1390650" y="676275"/>
            <a:ext cx="6667500" cy="247650"/>
          </a:xfrm>
          <a:prstGeom prst="rect">
            <a:avLst/>
          </a:prstGeom>
          <a:noFill/>
        </p:spPr>
        <p:txBody>
          <a:bodyPr wrap="square" lIns="0" tIns="0" rIns="0" bIns="0" anchor="t">
            <a:spAutoFit/>
          </a:bodyPr>
          <a:lstStyle/>
          <a:p>
            <a:pPr algn="l">
              <a:lnSpc>
                <a:spcPct val="130000"/>
              </a:lnSpc>
            </a:pPr>
            <a:r>
              <a:rPr sz="1425" b="1" spc="314">
                <a:solidFill>
                  <a:srgbClr val="FFFFFF"/>
                </a:solidFill>
                <a:latin typeface="Archivo"/>
              </a:rPr>
              <a:t>EXERCISE 4 - TEACHER’S PACK P.5</a:t>
            </a:r>
          </a:p>
        </p:txBody>
      </p:sp>
      <p:sp>
        <p:nvSpPr>
          <p:cNvPr id="6" name="Title"/>
          <p:cNvSpPr txBox="1"/>
          <p:nvPr/>
        </p:nvSpPr>
        <p:spPr>
          <a:xfrm>
            <a:off x="609600" y="1333500"/>
            <a:ext cx="6667500" cy="670560"/>
          </a:xfrm>
          <a:prstGeom prst="rect">
            <a:avLst/>
          </a:prstGeom>
          <a:noFill/>
        </p:spPr>
        <p:txBody>
          <a:bodyPr wrap="square" lIns="0" tIns="0" rIns="0" bIns="0" anchor="t">
            <a:spAutoFit/>
          </a:bodyPr>
          <a:lstStyle/>
          <a:p>
            <a:pPr algn="l">
              <a:lnSpc>
                <a:spcPct val="104000"/>
              </a:lnSpc>
            </a:pPr>
            <a:r>
              <a:rPr sz="4500" b="0" spc="-112">
                <a:solidFill>
                  <a:srgbClr val="FFFFFF"/>
                </a:solidFill>
                <a:latin typeface="Archivo Black"/>
              </a:rPr>
              <a:t>Design a Scene</a:t>
            </a:r>
          </a:p>
        </p:txBody>
      </p:sp>
      <p:sp>
        <p:nvSpPr>
          <p:cNvPr id="7" name="Step"/>
          <p:cNvSpPr txBox="1"/>
          <p:nvPr/>
        </p:nvSpPr>
        <p:spPr>
          <a:xfrm>
            <a:off x="609600" y="2162175"/>
            <a:ext cx="8572500" cy="361188"/>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Form groups of 3–4 people.</a:t>
            </a:r>
          </a:p>
        </p:txBody>
      </p:sp>
      <p:cxnSp>
        <p:nvCxnSpPr>
          <p:cNvPr id="8" name="Step rule"/>
          <p:cNvCxnSpPr/>
          <p:nvPr/>
        </p:nvCxnSpPr>
        <p:spPr>
          <a:xfrm>
            <a:off x="609600" y="2551938"/>
            <a:ext cx="8572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9" name="Step"/>
          <p:cNvSpPr txBox="1"/>
          <p:nvPr/>
        </p:nvSpPr>
        <p:spPr>
          <a:xfrm>
            <a:off x="609600" y="2704338"/>
            <a:ext cx="8572500" cy="361188"/>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Using an extract from a book, design a scene for a film together. (Everyone has the same scene)</a:t>
            </a:r>
          </a:p>
        </p:txBody>
      </p:sp>
      <p:cxnSp>
        <p:nvCxnSpPr>
          <p:cNvPr id="10" name="Step rule"/>
          <p:cNvCxnSpPr/>
          <p:nvPr/>
        </p:nvCxnSpPr>
        <p:spPr>
          <a:xfrm>
            <a:off x="609600" y="3094101"/>
            <a:ext cx="8572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1" name="Teacher note"/>
          <p:cNvSpPr txBox="1"/>
          <p:nvPr/>
        </p:nvSpPr>
        <p:spPr>
          <a:xfrm>
            <a:off x="628650" y="3160776"/>
            <a:ext cx="6858000" cy="247650"/>
          </a:xfrm>
          <a:prstGeom prst="rect">
            <a:avLst/>
          </a:prstGeom>
          <a:noFill/>
        </p:spPr>
        <p:txBody>
          <a:bodyPr wrap="square" lIns="0" tIns="0" rIns="0" bIns="0" anchor="t">
            <a:spAutoFit/>
          </a:bodyPr>
          <a:lstStyle/>
          <a:p>
            <a:pPr algn="l">
              <a:lnSpc>
                <a:spcPct val="130000"/>
              </a:lnSpc>
            </a:pPr>
            <a:r>
              <a:rPr sz="1200" b="0">
                <a:solidFill>
                  <a:srgbClr val="F6D9CD"/>
                </a:solidFill>
                <a:latin typeface="Inter Tight"/>
              </a:rPr>
              <a:t>*Teacher has a suggested extract from Tomorrow, and Tomorrow, and Tomorrow</a:t>
            </a:r>
          </a:p>
        </p:txBody>
      </p:sp>
      <p:sp>
        <p:nvSpPr>
          <p:cNvPr id="12" name="Step"/>
          <p:cNvSpPr txBox="1"/>
          <p:nvPr/>
        </p:nvSpPr>
        <p:spPr>
          <a:xfrm>
            <a:off x="609600" y="3560064"/>
            <a:ext cx="8572500" cy="361188"/>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You will be assigned a number that corresponds to your role on the production team.</a:t>
            </a:r>
          </a:p>
        </p:txBody>
      </p:sp>
      <p:cxnSp>
        <p:nvCxnSpPr>
          <p:cNvPr id="13" name="Step rule"/>
          <p:cNvCxnSpPr/>
          <p:nvPr/>
        </p:nvCxnSpPr>
        <p:spPr>
          <a:xfrm>
            <a:off x="609600" y="3949827"/>
            <a:ext cx="8572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4" name="Step"/>
          <p:cNvSpPr txBox="1"/>
          <p:nvPr/>
        </p:nvSpPr>
        <p:spPr>
          <a:xfrm>
            <a:off x="609600" y="4102227"/>
            <a:ext cx="8572500" cy="361188"/>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You need to keep it low-budget!</a:t>
            </a:r>
          </a:p>
        </p:txBody>
      </p:sp>
      <p:cxnSp>
        <p:nvCxnSpPr>
          <p:cNvPr id="15" name="Step rule"/>
          <p:cNvCxnSpPr/>
          <p:nvPr/>
        </p:nvCxnSpPr>
        <p:spPr>
          <a:xfrm>
            <a:off x="609600" y="4491990"/>
            <a:ext cx="8572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6" name="Step"/>
          <p:cNvSpPr txBox="1"/>
          <p:nvPr/>
        </p:nvSpPr>
        <p:spPr>
          <a:xfrm>
            <a:off x="609600" y="4644390"/>
            <a:ext cx="8572500" cy="361188"/>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Don’t forget to think about logistics / cost and who the audience will be!</a:t>
            </a:r>
          </a:p>
        </p:txBody>
      </p:sp>
      <p:cxnSp>
        <p:nvCxnSpPr>
          <p:cNvPr id="17" name="Step rule"/>
          <p:cNvCxnSpPr/>
          <p:nvPr/>
        </p:nvCxnSpPr>
        <p:spPr>
          <a:xfrm>
            <a:off x="609600" y="5034153"/>
            <a:ext cx="8572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8" name="Step"/>
          <p:cNvSpPr txBox="1"/>
          <p:nvPr/>
        </p:nvSpPr>
        <p:spPr>
          <a:xfrm>
            <a:off x="609600" y="5186553"/>
            <a:ext cx="8572500" cy="361188"/>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Present your scene to the class (as a PowerPoint presentation, on paper, or verbally).</a:t>
            </a:r>
          </a:p>
        </p:txBody>
      </p:sp>
      <p:cxnSp>
        <p:nvCxnSpPr>
          <p:cNvPr id="19" name="Step rule"/>
          <p:cNvCxnSpPr/>
          <p:nvPr/>
        </p:nvCxnSpPr>
        <p:spPr>
          <a:xfrm>
            <a:off x="609600" y="5576316"/>
            <a:ext cx="8572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AdobeStock_2040314636-91eabbc7f7cd.jpg"/>
          <p:cNvPicPr>
            <a:picLocks noChangeAspect="1"/>
          </p:cNvPicPr>
          <p:nvPr/>
        </p:nvPicPr>
        <p:blipFill>
          <a:blip r:embed="rId2"/>
          <a:stretch>
            <a:fillRect/>
          </a:stretch>
        </p:blipFill>
        <p:spPr>
          <a:xfrm>
            <a:off x="0" y="0"/>
            <a:ext cx="12192000" cy="6858000"/>
          </a:xfrm>
          <a:prstGeom prst="rect">
            <a:avLst/>
          </a:prstGeom>
        </p:spPr>
      </p:pic>
      <p:sp>
        <p:nvSpPr>
          <p:cNvPr id="3" name="Scrim"/>
          <p:cNvSpPr/>
          <p:nvPr/>
        </p:nvSpPr>
        <p:spPr>
          <a:xfrm>
            <a:off x="0" y="0"/>
            <a:ext cx="12192000" cy="6858000"/>
          </a:xfrm>
          <a:prstGeom prst="rect">
            <a:avLst/>
          </a:prstGeom>
          <a:gradFill rotWithShape="1">
            <a:gsLst>
              <a:gs pos="0">
                <a:srgbClr val="003940">
                  <a:alpha val="94000"/>
                </a:srgbClr>
              </a:gs>
              <a:gs pos="45000">
                <a:srgbClr val="003940">
                  <a:alpha val="78000"/>
                </a:srgbClr>
              </a:gs>
              <a:gs pos="100000">
                <a:srgbClr val="003940">
                  <a:alpha val="38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hip"/>
          <p:cNvSpPr txBox="1"/>
          <p:nvPr/>
        </p:nvSpPr>
        <p:spPr>
          <a:xfrm>
            <a:off x="609600" y="666750"/>
            <a:ext cx="1819084"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FOUR</a:t>
            </a:r>
          </a:p>
        </p:txBody>
      </p:sp>
      <p:sp>
        <p:nvSpPr>
          <p:cNvPr id="5" name="Title"/>
          <p:cNvSpPr txBox="1"/>
          <p:nvPr/>
        </p:nvSpPr>
        <p:spPr>
          <a:xfrm>
            <a:off x="609600" y="3616452"/>
            <a:ext cx="8382000" cy="2136648"/>
          </a:xfrm>
          <a:prstGeom prst="rect">
            <a:avLst/>
          </a:prstGeom>
          <a:noFill/>
        </p:spPr>
        <p:txBody>
          <a:bodyPr wrap="square" lIns="0" tIns="0" rIns="0" bIns="0" anchor="t">
            <a:spAutoFit/>
          </a:bodyPr>
          <a:lstStyle/>
          <a:p>
            <a:pPr algn="l">
              <a:lnSpc>
                <a:spcPct val="104000"/>
              </a:lnSpc>
            </a:pPr>
            <a:r>
              <a:rPr sz="7800" b="0" spc="-195">
                <a:solidFill>
                  <a:srgbClr val="FFFFFF"/>
                </a:solidFill>
                <a:latin typeface="Archivo Black"/>
              </a:rPr>
              <a:t>What is ‘Distribution’?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6096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FOUR</a:t>
            </a:r>
          </a:p>
        </p:txBody>
      </p:sp>
      <p:sp>
        <p:nvSpPr>
          <p:cNvPr id="3" name="Title"/>
          <p:cNvSpPr txBox="1"/>
          <p:nvPr/>
        </p:nvSpPr>
        <p:spPr>
          <a:xfrm>
            <a:off x="609600" y="990600"/>
            <a:ext cx="4381500" cy="1185672"/>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What is ‘Distribution’?</a:t>
            </a:r>
          </a:p>
        </p:txBody>
      </p:sp>
      <p:sp>
        <p:nvSpPr>
          <p:cNvPr id="4" name="Body"/>
          <p:cNvSpPr txBox="1"/>
          <p:nvPr/>
        </p:nvSpPr>
        <p:spPr>
          <a:xfrm>
            <a:off x="5334000" y="723900"/>
            <a:ext cx="6248400" cy="2316480"/>
          </a:xfrm>
          <a:prstGeom prst="rect">
            <a:avLst/>
          </a:prstGeom>
          <a:noFill/>
        </p:spPr>
        <p:txBody>
          <a:bodyPr wrap="square" lIns="0" tIns="0" rIns="0" bIns="0" anchor="t">
            <a:spAutoFit/>
          </a:bodyPr>
          <a:lstStyle/>
          <a:p>
            <a:pPr algn="l">
              <a:lnSpc>
                <a:spcPct val="150000"/>
              </a:lnSpc>
            </a:pPr>
            <a:r>
              <a:rPr sz="1425" b="0">
                <a:solidFill>
                  <a:srgbClr val="131313"/>
                </a:solidFill>
                <a:latin typeface="Inter Tight"/>
              </a:rPr>
              <a:t>Distribution is the stage of the project that helps the film find its audience.</a:t>
            </a:r>
          </a:p>
          <a:p>
            <a:pPr algn="l">
              <a:lnSpc>
                <a:spcPct val="150000"/>
              </a:lnSpc>
              <a:spcBef>
                <a:spcPts val="1200"/>
              </a:spcBef>
            </a:pPr>
            <a:r>
              <a:rPr sz="1425" b="0">
                <a:solidFill>
                  <a:srgbClr val="565656"/>
                </a:solidFill>
                <a:latin typeface="Inter Tight"/>
              </a:rPr>
              <a:t>It can include bringing the film to festivals, finding someone (a distributor) who will help you to put it in cinemas, or on a streaming service, and will help advertise and market the film (both online and in the ‘real world’).</a:t>
            </a:r>
          </a:p>
          <a:p>
            <a:pPr algn="l">
              <a:lnSpc>
                <a:spcPct val="150000"/>
              </a:lnSpc>
              <a:spcBef>
                <a:spcPts val="1200"/>
              </a:spcBef>
            </a:pPr>
            <a:r>
              <a:rPr sz="1425" b="0">
                <a:solidFill>
                  <a:srgbClr val="565656"/>
                </a:solidFill>
                <a:latin typeface="Inter Tight"/>
              </a:rPr>
              <a:t>Decisions about who the target audience is, the time and way it gets released, and where it is shown are all made at this stage.</a:t>
            </a:r>
          </a:p>
        </p:txBody>
      </p:sp>
      <p:pic>
        <p:nvPicPr>
          <p:cNvPr id="5" name="Still" descr="AdobeStock_436298289-b09d1d2b4f3c.jpg"/>
          <p:cNvPicPr>
            <a:picLocks noChangeAspect="1"/>
          </p:cNvPicPr>
          <p:nvPr/>
        </p:nvPicPr>
        <p:blipFill>
          <a:blip r:embed="rId2"/>
          <a:stretch>
            <a:fillRect/>
          </a:stretch>
        </p:blipFill>
        <p:spPr>
          <a:xfrm>
            <a:off x="0" y="3810000"/>
            <a:ext cx="12192000" cy="304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Sales</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Selling the film to the world</a:t>
            </a:r>
          </a:p>
        </p:txBody>
      </p:sp>
      <p:grpSp>
        <p:nvGrpSpPr>
          <p:cNvPr id="5" name="Ticket · Sales agent"/>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handshake"/>
            <p:cNvSpPr/>
            <p:nvPr/>
          </p:nvSpPr>
          <p:spPr>
            <a:xfrm>
              <a:off x="817562" y="1969294"/>
              <a:ext cx="174625" cy="157162"/>
            </a:xfrm>
            <a:custGeom>
              <a:avLst/>
              <a:gdLst/>
              <a:ahLst/>
              <a:cxnLst/>
              <a:rect l="l" t="t" r="r" b="b"/>
              <a:pathLst>
                <a:path w="20" h="18">
                  <a:moveTo>
                    <a:pt x="9" y="14"/>
                  </a:moveTo>
                  <a:lnTo>
                    <a:pt x="11" y="16"/>
                  </a:lnTo>
                  <a:lnTo>
                    <a:pt x="12" y="16"/>
                  </a:lnTo>
                  <a:lnTo>
                    <a:pt x="12" y="17"/>
                  </a:lnTo>
                  <a:lnTo>
                    <a:pt x="13" y="17"/>
                  </a:lnTo>
                  <a:lnTo>
                    <a:pt x="13" y="16"/>
                  </a:lnTo>
                  <a:lnTo>
                    <a:pt x="14" y="16"/>
                  </a:lnTo>
                  <a:lnTo>
                    <a:pt x="14" y="15"/>
                  </a:lnTo>
                  <a:lnTo>
                    <a:pt x="15" y="15"/>
                  </a:lnTo>
                  <a:lnTo>
                    <a:pt x="15" y="14"/>
                  </a:lnTo>
                  <a:lnTo>
                    <a:pt x="14" y="14"/>
                  </a:lnTo>
                  <a:lnTo>
                    <a:pt x="14" y="13"/>
                  </a:lnTo>
                  <a:moveTo>
                    <a:pt x="12" y="11"/>
                  </a:moveTo>
                  <a:lnTo>
                    <a:pt x="14" y="13"/>
                  </a:lnTo>
                  <a:lnTo>
                    <a:pt x="15" y="14"/>
                  </a:lnTo>
                  <a:lnTo>
                    <a:pt x="16" y="14"/>
                  </a:lnTo>
                  <a:lnTo>
                    <a:pt x="16" y="14"/>
                  </a:lnTo>
                  <a:lnTo>
                    <a:pt x="17" y="14"/>
                  </a:lnTo>
                  <a:lnTo>
                    <a:pt x="18" y="13"/>
                  </a:lnTo>
                  <a:lnTo>
                    <a:pt x="18" y="13"/>
                  </a:lnTo>
                  <a:lnTo>
                    <a:pt x="18" y="12"/>
                  </a:lnTo>
                  <a:lnTo>
                    <a:pt x="18" y="12"/>
                  </a:lnTo>
                  <a:lnTo>
                    <a:pt x="18" y="11"/>
                  </a:lnTo>
                  <a:lnTo>
                    <a:pt x="18" y="11"/>
                  </a:lnTo>
                  <a:lnTo>
                    <a:pt x="14" y="7"/>
                  </a:lnTo>
                  <a:lnTo>
                    <a:pt x="13" y="6"/>
                  </a:lnTo>
                  <a:lnTo>
                    <a:pt x="13" y="6"/>
                  </a:lnTo>
                  <a:lnTo>
                    <a:pt x="12" y="6"/>
                  </a:lnTo>
                  <a:lnTo>
                    <a:pt x="12" y="6"/>
                  </a:lnTo>
                  <a:lnTo>
                    <a:pt x="12" y="6"/>
                  </a:lnTo>
                  <a:lnTo>
                    <a:pt x="11" y="6"/>
                  </a:lnTo>
                  <a:lnTo>
                    <a:pt x="11" y="6"/>
                  </a:lnTo>
                  <a:lnTo>
                    <a:pt x="10" y="6"/>
                  </a:lnTo>
                  <a:lnTo>
                    <a:pt x="10" y="6"/>
                  </a:lnTo>
                  <a:lnTo>
                    <a:pt x="9" y="7"/>
                  </a:lnTo>
                  <a:lnTo>
                    <a:pt x="8" y="8"/>
                  </a:lnTo>
                  <a:lnTo>
                    <a:pt x="8" y="8"/>
                  </a:lnTo>
                  <a:lnTo>
                    <a:pt x="7" y="8"/>
                  </a:lnTo>
                  <a:lnTo>
                    <a:pt x="7" y="8"/>
                  </a:lnTo>
                  <a:lnTo>
                    <a:pt x="6" y="8"/>
                  </a:lnTo>
                  <a:lnTo>
                    <a:pt x="6" y="8"/>
                  </a:lnTo>
                  <a:lnTo>
                    <a:pt x="5" y="7"/>
                  </a:lnTo>
                  <a:lnTo>
                    <a:pt x="5" y="6"/>
                  </a:lnTo>
                  <a:lnTo>
                    <a:pt x="5" y="6"/>
                  </a:lnTo>
                  <a:lnTo>
                    <a:pt x="5" y="5"/>
                  </a:lnTo>
                  <a:lnTo>
                    <a:pt x="6" y="5"/>
                  </a:lnTo>
                  <a:lnTo>
                    <a:pt x="8" y="2"/>
                  </a:lnTo>
                  <a:lnTo>
                    <a:pt x="9" y="1"/>
                  </a:lnTo>
                  <a:lnTo>
                    <a:pt x="10" y="1"/>
                  </a:lnTo>
                  <a:lnTo>
                    <a:pt x="10" y="0"/>
                  </a:lnTo>
                  <a:lnTo>
                    <a:pt x="11" y="0"/>
                  </a:lnTo>
                  <a:lnTo>
                    <a:pt x="12" y="0"/>
                  </a:lnTo>
                  <a:lnTo>
                    <a:pt x="12" y="0"/>
                  </a:lnTo>
                  <a:lnTo>
                    <a:pt x="13" y="0"/>
                  </a:lnTo>
                  <a:lnTo>
                    <a:pt x="14" y="0"/>
                  </a:lnTo>
                  <a:lnTo>
                    <a:pt x="15" y="0"/>
                  </a:lnTo>
                  <a:lnTo>
                    <a:pt x="15" y="1"/>
                  </a:lnTo>
                  <a:lnTo>
                    <a:pt x="16" y="1"/>
                  </a:lnTo>
                  <a:lnTo>
                    <a:pt x="16" y="1"/>
                  </a:lnTo>
                  <a:lnTo>
                    <a:pt x="16" y="1"/>
                  </a:lnTo>
                  <a:lnTo>
                    <a:pt x="16" y="1"/>
                  </a:lnTo>
                  <a:lnTo>
                    <a:pt x="16" y="1"/>
                  </a:lnTo>
                  <a:lnTo>
                    <a:pt x="17" y="1"/>
                  </a:lnTo>
                  <a:lnTo>
                    <a:pt x="17" y="1"/>
                  </a:lnTo>
                  <a:lnTo>
                    <a:pt x="17" y="1"/>
                  </a:lnTo>
                  <a:lnTo>
                    <a:pt x="17" y="1"/>
                  </a:lnTo>
                  <a:lnTo>
                    <a:pt x="17" y="1"/>
                  </a:lnTo>
                  <a:lnTo>
                    <a:pt x="17" y="1"/>
                  </a:lnTo>
                  <a:lnTo>
                    <a:pt x="19" y="1"/>
                  </a:lnTo>
                  <a:moveTo>
                    <a:pt x="19" y="0"/>
                  </a:moveTo>
                  <a:lnTo>
                    <a:pt x="20" y="11"/>
                  </a:lnTo>
                  <a:lnTo>
                    <a:pt x="18" y="11"/>
                  </a:lnTo>
                  <a:moveTo>
                    <a:pt x="1" y="0"/>
                  </a:moveTo>
                  <a:lnTo>
                    <a:pt x="0" y="11"/>
                  </a:lnTo>
                  <a:lnTo>
                    <a:pt x="6" y="17"/>
                  </a:lnTo>
                  <a:lnTo>
                    <a:pt x="7" y="18"/>
                  </a:lnTo>
                  <a:lnTo>
                    <a:pt x="8" y="18"/>
                  </a:lnTo>
                  <a:lnTo>
                    <a:pt x="8" y="18"/>
                  </a:lnTo>
                  <a:lnTo>
                    <a:pt x="9" y="18"/>
                  </a:lnTo>
                  <a:lnTo>
                    <a:pt x="10" y="17"/>
                  </a:lnTo>
                  <a:lnTo>
                    <a:pt x="10" y="17"/>
                  </a:lnTo>
                  <a:lnTo>
                    <a:pt x="10" y="16"/>
                  </a:lnTo>
                  <a:lnTo>
                    <a:pt x="10" y="16"/>
                  </a:lnTo>
                  <a:lnTo>
                    <a:pt x="10" y="15"/>
                  </a:lnTo>
                  <a:lnTo>
                    <a:pt x="10" y="15"/>
                  </a:lnTo>
                  <a:moveTo>
                    <a:pt x="1" y="1"/>
                  </a:moveTo>
                  <a:lnTo>
                    <a:pt x="9" y="1"/>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SALES AGENT</a:t>
              </a:r>
            </a:p>
          </p:txBody>
        </p:sp>
      </p:grpSp>
      <p:grpSp>
        <p:nvGrpSpPr>
          <p:cNvPr id="12" name="Ticket · Business affairs"/>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trend"/>
            <p:cNvSpPr/>
            <p:nvPr/>
          </p:nvSpPr>
          <p:spPr>
            <a:xfrm>
              <a:off x="3027362" y="2004219"/>
              <a:ext cx="174625" cy="87312"/>
            </a:xfrm>
            <a:custGeom>
              <a:avLst/>
              <a:gdLst/>
              <a:ahLst/>
              <a:cxnLst/>
              <a:rect l="l" t="t" r="r" b="b"/>
              <a:pathLst>
                <a:path w="20" h="10">
                  <a:moveTo>
                    <a:pt x="14" y="0"/>
                  </a:moveTo>
                  <a:lnTo>
                    <a:pt x="20" y="0"/>
                  </a:lnTo>
                  <a:lnTo>
                    <a:pt x="20" y="6"/>
                  </a:lnTo>
                  <a:moveTo>
                    <a:pt x="20" y="0"/>
                  </a:moveTo>
                  <a:lnTo>
                    <a:pt x="12" y="9"/>
                  </a:lnTo>
                  <a:lnTo>
                    <a:pt x="6" y="3"/>
                  </a:lnTo>
                  <a:lnTo>
                    <a:pt x="0" y="10"/>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BUSINESS AFFAIRS</a:t>
              </a:r>
            </a:p>
          </p:txBody>
        </p:sp>
      </p:grpSp>
      <p:grpSp>
        <p:nvGrpSpPr>
          <p:cNvPr id="19" name="Ticket · Publicist"/>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megaphone"/>
            <p:cNvSpPr/>
            <p:nvPr/>
          </p:nvSpPr>
          <p:spPr>
            <a:xfrm>
              <a:off x="5245894" y="1969294"/>
              <a:ext cx="157162" cy="165894"/>
            </a:xfrm>
            <a:custGeom>
              <a:avLst/>
              <a:gdLst/>
              <a:ahLst/>
              <a:cxnLst/>
              <a:rect l="l" t="t" r="r" b="b"/>
              <a:pathLst>
                <a:path w="18" h="19">
                  <a:moveTo>
                    <a:pt x="8" y="3"/>
                  </a:moveTo>
                  <a:lnTo>
                    <a:pt x="9" y="3"/>
                  </a:lnTo>
                  <a:lnTo>
                    <a:pt x="10" y="3"/>
                  </a:lnTo>
                  <a:lnTo>
                    <a:pt x="11" y="3"/>
                  </a:lnTo>
                  <a:lnTo>
                    <a:pt x="12" y="3"/>
                  </a:lnTo>
                  <a:lnTo>
                    <a:pt x="12" y="2"/>
                  </a:lnTo>
                  <a:lnTo>
                    <a:pt x="13" y="2"/>
                  </a:lnTo>
                  <a:lnTo>
                    <a:pt x="14" y="2"/>
                  </a:lnTo>
                  <a:lnTo>
                    <a:pt x="15" y="1"/>
                  </a:lnTo>
                  <a:lnTo>
                    <a:pt x="16" y="1"/>
                  </a:lnTo>
                  <a:lnTo>
                    <a:pt x="16" y="0"/>
                  </a:lnTo>
                  <a:lnTo>
                    <a:pt x="17" y="0"/>
                  </a:lnTo>
                  <a:lnTo>
                    <a:pt x="17" y="0"/>
                  </a:lnTo>
                  <a:lnTo>
                    <a:pt x="17" y="0"/>
                  </a:lnTo>
                  <a:lnTo>
                    <a:pt x="17" y="0"/>
                  </a:lnTo>
                  <a:lnTo>
                    <a:pt x="17" y="0"/>
                  </a:lnTo>
                  <a:lnTo>
                    <a:pt x="18" y="0"/>
                  </a:lnTo>
                  <a:lnTo>
                    <a:pt x="18" y="0"/>
                  </a:lnTo>
                  <a:lnTo>
                    <a:pt x="18" y="1"/>
                  </a:lnTo>
                  <a:lnTo>
                    <a:pt x="18" y="1"/>
                  </a:lnTo>
                  <a:lnTo>
                    <a:pt x="18" y="1"/>
                  </a:lnTo>
                  <a:lnTo>
                    <a:pt x="18" y="13"/>
                  </a:lnTo>
                  <a:lnTo>
                    <a:pt x="18" y="13"/>
                  </a:lnTo>
                  <a:lnTo>
                    <a:pt x="18" y="13"/>
                  </a:lnTo>
                  <a:lnTo>
                    <a:pt x="18" y="14"/>
                  </a:lnTo>
                  <a:lnTo>
                    <a:pt x="18" y="14"/>
                  </a:lnTo>
                  <a:lnTo>
                    <a:pt x="17" y="14"/>
                  </a:lnTo>
                  <a:lnTo>
                    <a:pt x="17" y="14"/>
                  </a:lnTo>
                  <a:lnTo>
                    <a:pt x="17" y="14"/>
                  </a:lnTo>
                  <a:lnTo>
                    <a:pt x="17" y="14"/>
                  </a:lnTo>
                  <a:lnTo>
                    <a:pt x="17" y="14"/>
                  </a:lnTo>
                  <a:lnTo>
                    <a:pt x="16" y="14"/>
                  </a:lnTo>
                  <a:lnTo>
                    <a:pt x="16" y="13"/>
                  </a:lnTo>
                  <a:lnTo>
                    <a:pt x="15" y="13"/>
                  </a:lnTo>
                  <a:lnTo>
                    <a:pt x="14" y="12"/>
                  </a:lnTo>
                  <a:lnTo>
                    <a:pt x="13" y="12"/>
                  </a:lnTo>
                  <a:lnTo>
                    <a:pt x="12" y="12"/>
                  </a:lnTo>
                  <a:lnTo>
                    <a:pt x="12" y="11"/>
                  </a:lnTo>
                  <a:lnTo>
                    <a:pt x="11" y="11"/>
                  </a:lnTo>
                  <a:lnTo>
                    <a:pt x="10" y="11"/>
                  </a:lnTo>
                  <a:lnTo>
                    <a:pt x="9" y="11"/>
                  </a:lnTo>
                  <a:lnTo>
                    <a:pt x="8" y="11"/>
                  </a:lnTo>
                  <a:lnTo>
                    <a:pt x="2" y="11"/>
                  </a:lnTo>
                  <a:lnTo>
                    <a:pt x="2" y="11"/>
                  </a:lnTo>
                  <a:lnTo>
                    <a:pt x="1" y="11"/>
                  </a:lnTo>
                  <a:lnTo>
                    <a:pt x="1" y="11"/>
                  </a:lnTo>
                  <a:lnTo>
                    <a:pt x="1" y="11"/>
                  </a:lnTo>
                  <a:lnTo>
                    <a:pt x="1" y="10"/>
                  </a:lnTo>
                  <a:lnTo>
                    <a:pt x="0" y="10"/>
                  </a:lnTo>
                  <a:lnTo>
                    <a:pt x="0" y="10"/>
                  </a:lnTo>
                  <a:lnTo>
                    <a:pt x="0" y="10"/>
                  </a:lnTo>
                  <a:lnTo>
                    <a:pt x="0" y="9"/>
                  </a:lnTo>
                  <a:lnTo>
                    <a:pt x="0" y="9"/>
                  </a:lnTo>
                  <a:lnTo>
                    <a:pt x="0" y="5"/>
                  </a:lnTo>
                  <a:lnTo>
                    <a:pt x="0" y="5"/>
                  </a:lnTo>
                  <a:lnTo>
                    <a:pt x="0" y="4"/>
                  </a:lnTo>
                  <a:lnTo>
                    <a:pt x="0" y="4"/>
                  </a:lnTo>
                  <a:lnTo>
                    <a:pt x="0" y="4"/>
                  </a:lnTo>
                  <a:lnTo>
                    <a:pt x="1" y="4"/>
                  </a:lnTo>
                  <a:lnTo>
                    <a:pt x="1" y="3"/>
                  </a:lnTo>
                  <a:lnTo>
                    <a:pt x="1" y="3"/>
                  </a:lnTo>
                  <a:lnTo>
                    <a:pt x="1" y="3"/>
                  </a:lnTo>
                  <a:lnTo>
                    <a:pt x="2" y="3"/>
                  </a:lnTo>
                  <a:lnTo>
                    <a:pt x="2" y="3"/>
                  </a:lnTo>
                  <a:close/>
                  <a:moveTo>
                    <a:pt x="3" y="11"/>
                  </a:moveTo>
                  <a:lnTo>
                    <a:pt x="3" y="12"/>
                  </a:lnTo>
                  <a:lnTo>
                    <a:pt x="3" y="13"/>
                  </a:lnTo>
                  <a:lnTo>
                    <a:pt x="3" y="13"/>
                  </a:lnTo>
                  <a:lnTo>
                    <a:pt x="3" y="14"/>
                  </a:lnTo>
                  <a:lnTo>
                    <a:pt x="4" y="15"/>
                  </a:lnTo>
                  <a:lnTo>
                    <a:pt x="4" y="16"/>
                  </a:lnTo>
                  <a:lnTo>
                    <a:pt x="4" y="16"/>
                  </a:lnTo>
                  <a:lnTo>
                    <a:pt x="5" y="17"/>
                  </a:lnTo>
                  <a:lnTo>
                    <a:pt x="5" y="18"/>
                  </a:lnTo>
                  <a:lnTo>
                    <a:pt x="5" y="18"/>
                  </a:lnTo>
                  <a:lnTo>
                    <a:pt x="6" y="19"/>
                  </a:lnTo>
                  <a:lnTo>
                    <a:pt x="6" y="19"/>
                  </a:lnTo>
                  <a:lnTo>
                    <a:pt x="7" y="19"/>
                  </a:lnTo>
                  <a:lnTo>
                    <a:pt x="8" y="19"/>
                  </a:lnTo>
                  <a:lnTo>
                    <a:pt x="8" y="19"/>
                  </a:lnTo>
                  <a:lnTo>
                    <a:pt x="9" y="18"/>
                  </a:lnTo>
                  <a:lnTo>
                    <a:pt x="9" y="18"/>
                  </a:lnTo>
                  <a:lnTo>
                    <a:pt x="9" y="17"/>
                  </a:lnTo>
                  <a:lnTo>
                    <a:pt x="9" y="16"/>
                  </a:lnTo>
                  <a:lnTo>
                    <a:pt x="9" y="16"/>
                  </a:lnTo>
                  <a:lnTo>
                    <a:pt x="8" y="15"/>
                  </a:lnTo>
                  <a:lnTo>
                    <a:pt x="8" y="15"/>
                  </a:lnTo>
                  <a:lnTo>
                    <a:pt x="8" y="14"/>
                  </a:lnTo>
                  <a:lnTo>
                    <a:pt x="8" y="14"/>
                  </a:lnTo>
                  <a:lnTo>
                    <a:pt x="7" y="14"/>
                  </a:lnTo>
                  <a:lnTo>
                    <a:pt x="7" y="13"/>
                  </a:lnTo>
                  <a:lnTo>
                    <a:pt x="7" y="13"/>
                  </a:lnTo>
                  <a:lnTo>
                    <a:pt x="7" y="12"/>
                  </a:lnTo>
                  <a:lnTo>
                    <a:pt x="7" y="12"/>
                  </a:lnTo>
                  <a:lnTo>
                    <a:pt x="7" y="11"/>
                  </a:lnTo>
                  <a:moveTo>
                    <a:pt x="5" y="3"/>
                  </a:moveTo>
                  <a:lnTo>
                    <a:pt x="5" y="11"/>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PUBLICIST</a:t>
              </a:r>
            </a:p>
          </p:txBody>
        </p:sp>
      </p:grpSp>
      <p:grpSp>
        <p:nvGrpSpPr>
          <p:cNvPr id="26" name="Ticket · Market analyst"/>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briefcase"/>
            <p:cNvSpPr/>
            <p:nvPr/>
          </p:nvSpPr>
          <p:spPr>
            <a:xfrm>
              <a:off x="7446962" y="1960562"/>
              <a:ext cx="174625" cy="157162"/>
            </a:xfrm>
            <a:custGeom>
              <a:avLst/>
              <a:gdLst/>
              <a:ahLst/>
              <a:cxnLst/>
              <a:rect l="l" t="t" r="r" b="b"/>
              <a:pathLst>
                <a:path w="20" h="18">
                  <a:moveTo>
                    <a:pt x="14" y="18"/>
                  </a:moveTo>
                  <a:lnTo>
                    <a:pt x="14" y="2"/>
                  </a:lnTo>
                  <a:lnTo>
                    <a:pt x="14" y="2"/>
                  </a:lnTo>
                  <a:lnTo>
                    <a:pt x="14" y="1"/>
                  </a:lnTo>
                  <a:lnTo>
                    <a:pt x="14" y="1"/>
                  </a:lnTo>
                  <a:lnTo>
                    <a:pt x="14" y="1"/>
                  </a:lnTo>
                  <a:lnTo>
                    <a:pt x="13" y="1"/>
                  </a:lnTo>
                  <a:lnTo>
                    <a:pt x="13" y="0"/>
                  </a:lnTo>
                  <a:lnTo>
                    <a:pt x="13" y="0"/>
                  </a:lnTo>
                  <a:lnTo>
                    <a:pt x="13" y="0"/>
                  </a:lnTo>
                  <a:lnTo>
                    <a:pt x="12" y="0"/>
                  </a:lnTo>
                  <a:lnTo>
                    <a:pt x="12" y="0"/>
                  </a:lnTo>
                  <a:lnTo>
                    <a:pt x="8" y="0"/>
                  </a:lnTo>
                  <a:lnTo>
                    <a:pt x="8" y="0"/>
                  </a:lnTo>
                  <a:lnTo>
                    <a:pt x="7" y="0"/>
                  </a:lnTo>
                  <a:lnTo>
                    <a:pt x="7" y="0"/>
                  </a:lnTo>
                  <a:lnTo>
                    <a:pt x="7" y="0"/>
                  </a:lnTo>
                  <a:lnTo>
                    <a:pt x="7" y="1"/>
                  </a:lnTo>
                  <a:lnTo>
                    <a:pt x="6" y="1"/>
                  </a:lnTo>
                  <a:lnTo>
                    <a:pt x="6" y="1"/>
                  </a:lnTo>
                  <a:lnTo>
                    <a:pt x="6" y="1"/>
                  </a:lnTo>
                  <a:lnTo>
                    <a:pt x="6" y="2"/>
                  </a:lnTo>
                  <a:lnTo>
                    <a:pt x="6" y="2"/>
                  </a:lnTo>
                  <a:lnTo>
                    <a:pt x="6" y="18"/>
                  </a:lnTo>
                  <a:moveTo>
                    <a:pt x="18" y="4"/>
                  </a:moveTo>
                  <a:lnTo>
                    <a:pt x="19" y="4"/>
                  </a:lnTo>
                  <a:lnTo>
                    <a:pt x="19" y="4"/>
                  </a:lnTo>
                  <a:lnTo>
                    <a:pt x="19" y="5"/>
                  </a:lnTo>
                  <a:lnTo>
                    <a:pt x="20" y="5"/>
                  </a:lnTo>
                  <a:lnTo>
                    <a:pt x="20" y="5"/>
                  </a:lnTo>
                  <a:lnTo>
                    <a:pt x="20" y="6"/>
                  </a:lnTo>
                  <a:lnTo>
                    <a:pt x="20" y="16"/>
                  </a:lnTo>
                  <a:lnTo>
                    <a:pt x="20" y="17"/>
                  </a:lnTo>
                  <a:lnTo>
                    <a:pt x="20" y="17"/>
                  </a:lnTo>
                  <a:lnTo>
                    <a:pt x="19" y="17"/>
                  </a:lnTo>
                  <a:lnTo>
                    <a:pt x="19" y="18"/>
                  </a:lnTo>
                  <a:lnTo>
                    <a:pt x="19" y="18"/>
                  </a:lnTo>
                  <a:lnTo>
                    <a:pt x="18" y="18"/>
                  </a:lnTo>
                  <a:lnTo>
                    <a:pt x="2" y="18"/>
                  </a:lnTo>
                  <a:lnTo>
                    <a:pt x="1" y="18"/>
                  </a:lnTo>
                  <a:lnTo>
                    <a:pt x="1" y="18"/>
                  </a:lnTo>
                  <a:lnTo>
                    <a:pt x="1" y="17"/>
                  </a:lnTo>
                  <a:lnTo>
                    <a:pt x="0" y="17"/>
                  </a:lnTo>
                  <a:lnTo>
                    <a:pt x="0" y="17"/>
                  </a:lnTo>
                  <a:lnTo>
                    <a:pt x="0" y="16"/>
                  </a:lnTo>
                  <a:lnTo>
                    <a:pt x="0" y="6"/>
                  </a:lnTo>
                  <a:lnTo>
                    <a:pt x="0" y="5"/>
                  </a:lnTo>
                  <a:lnTo>
                    <a:pt x="0" y="5"/>
                  </a:lnTo>
                  <a:lnTo>
                    <a:pt x="1" y="5"/>
                  </a:lnTo>
                  <a:lnTo>
                    <a:pt x="1" y="4"/>
                  </a:lnTo>
                  <a:lnTo>
                    <a:pt x="1" y="4"/>
                  </a:lnTo>
                  <a:lnTo>
                    <a:pt x="2" y="4"/>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MARKET ANALYST</a:t>
              </a:r>
            </a:p>
          </p:txBody>
        </p:sp>
      </p:grpSp>
      <p:grpSp>
        <p:nvGrpSpPr>
          <p:cNvPr id="33" name="Ticket · Networking manager"/>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users"/>
            <p:cNvSpPr/>
            <p:nvPr/>
          </p:nvSpPr>
          <p:spPr>
            <a:xfrm>
              <a:off x="9656762" y="1969294"/>
              <a:ext cx="174625" cy="157162"/>
            </a:xfrm>
            <a:custGeom>
              <a:avLst/>
              <a:gdLst/>
              <a:ahLst/>
              <a:cxnLst/>
              <a:rect l="l" t="t" r="r" b="b"/>
              <a:pathLst>
                <a:path w="20" h="18">
                  <a:moveTo>
                    <a:pt x="14" y="18"/>
                  </a:moveTo>
                  <a:lnTo>
                    <a:pt x="14" y="16"/>
                  </a:lnTo>
                  <a:lnTo>
                    <a:pt x="14" y="15"/>
                  </a:lnTo>
                  <a:lnTo>
                    <a:pt x="14" y="15"/>
                  </a:lnTo>
                  <a:lnTo>
                    <a:pt x="14" y="14"/>
                  </a:lnTo>
                  <a:lnTo>
                    <a:pt x="13" y="14"/>
                  </a:lnTo>
                  <a:lnTo>
                    <a:pt x="13" y="13"/>
                  </a:lnTo>
                  <a:lnTo>
                    <a:pt x="12" y="13"/>
                  </a:lnTo>
                  <a:lnTo>
                    <a:pt x="12" y="12"/>
                  </a:lnTo>
                  <a:lnTo>
                    <a:pt x="11" y="12"/>
                  </a:lnTo>
                  <a:lnTo>
                    <a:pt x="11" y="12"/>
                  </a:lnTo>
                  <a:lnTo>
                    <a:pt x="10" y="12"/>
                  </a:lnTo>
                  <a:lnTo>
                    <a:pt x="4" y="12"/>
                  </a:lnTo>
                  <a:lnTo>
                    <a:pt x="3" y="12"/>
                  </a:lnTo>
                  <a:lnTo>
                    <a:pt x="3" y="12"/>
                  </a:lnTo>
                  <a:lnTo>
                    <a:pt x="2" y="12"/>
                  </a:lnTo>
                  <a:lnTo>
                    <a:pt x="2" y="13"/>
                  </a:lnTo>
                  <a:lnTo>
                    <a:pt x="1" y="13"/>
                  </a:lnTo>
                  <a:lnTo>
                    <a:pt x="1" y="14"/>
                  </a:lnTo>
                  <a:lnTo>
                    <a:pt x="0" y="14"/>
                  </a:lnTo>
                  <a:lnTo>
                    <a:pt x="0" y="15"/>
                  </a:lnTo>
                  <a:lnTo>
                    <a:pt x="0" y="15"/>
                  </a:lnTo>
                  <a:lnTo>
                    <a:pt x="0" y="16"/>
                  </a:lnTo>
                  <a:lnTo>
                    <a:pt x="0" y="18"/>
                  </a:lnTo>
                  <a:moveTo>
                    <a:pt x="14" y="0"/>
                  </a:moveTo>
                  <a:lnTo>
                    <a:pt x="15" y="1"/>
                  </a:lnTo>
                  <a:lnTo>
                    <a:pt x="16" y="1"/>
                  </a:lnTo>
                  <a:lnTo>
                    <a:pt x="16" y="2"/>
                  </a:lnTo>
                  <a:lnTo>
                    <a:pt x="17" y="3"/>
                  </a:lnTo>
                  <a:lnTo>
                    <a:pt x="17" y="4"/>
                  </a:lnTo>
                  <a:lnTo>
                    <a:pt x="17" y="5"/>
                  </a:lnTo>
                  <a:lnTo>
                    <a:pt x="16" y="6"/>
                  </a:lnTo>
                  <a:lnTo>
                    <a:pt x="16" y="7"/>
                  </a:lnTo>
                  <a:lnTo>
                    <a:pt x="15" y="7"/>
                  </a:lnTo>
                  <a:lnTo>
                    <a:pt x="14" y="8"/>
                  </a:lnTo>
                  <a:moveTo>
                    <a:pt x="20" y="18"/>
                  </a:moveTo>
                  <a:lnTo>
                    <a:pt x="20" y="16"/>
                  </a:lnTo>
                  <a:lnTo>
                    <a:pt x="20" y="15"/>
                  </a:lnTo>
                  <a:lnTo>
                    <a:pt x="20" y="15"/>
                  </a:lnTo>
                  <a:lnTo>
                    <a:pt x="20" y="14"/>
                  </a:lnTo>
                  <a:lnTo>
                    <a:pt x="19" y="14"/>
                  </a:lnTo>
                  <a:lnTo>
                    <a:pt x="19" y="14"/>
                  </a:lnTo>
                  <a:lnTo>
                    <a:pt x="19" y="13"/>
                  </a:lnTo>
                  <a:lnTo>
                    <a:pt x="18" y="13"/>
                  </a:lnTo>
                  <a:lnTo>
                    <a:pt x="18" y="13"/>
                  </a:lnTo>
                  <a:lnTo>
                    <a:pt x="18" y="12"/>
                  </a:lnTo>
                  <a:lnTo>
                    <a:pt x="17" y="12"/>
                  </a:lnTo>
                  <a:moveTo>
                    <a:pt x="11" y="4"/>
                  </a:moveTo>
                  <a:lnTo>
                    <a:pt x="11" y="5"/>
                  </a:lnTo>
                  <a:lnTo>
                    <a:pt x="11" y="6"/>
                  </a:lnTo>
                  <a:lnTo>
                    <a:pt x="10" y="6"/>
                  </a:lnTo>
                  <a:lnTo>
                    <a:pt x="9" y="7"/>
                  </a:lnTo>
                  <a:lnTo>
                    <a:pt x="9" y="8"/>
                  </a:lnTo>
                  <a:lnTo>
                    <a:pt x="8" y="8"/>
                  </a:lnTo>
                  <a:lnTo>
                    <a:pt x="7" y="8"/>
                  </a:lnTo>
                  <a:lnTo>
                    <a:pt x="6" y="8"/>
                  </a:lnTo>
                  <a:lnTo>
                    <a:pt x="5" y="8"/>
                  </a:lnTo>
                  <a:lnTo>
                    <a:pt x="5" y="7"/>
                  </a:lnTo>
                  <a:lnTo>
                    <a:pt x="4" y="6"/>
                  </a:lnTo>
                  <a:lnTo>
                    <a:pt x="3" y="6"/>
                  </a:lnTo>
                  <a:lnTo>
                    <a:pt x="3" y="5"/>
                  </a:lnTo>
                  <a:lnTo>
                    <a:pt x="3" y="4"/>
                  </a:lnTo>
                  <a:lnTo>
                    <a:pt x="3" y="3"/>
                  </a:lnTo>
                  <a:lnTo>
                    <a:pt x="3" y="2"/>
                  </a:lnTo>
                  <a:lnTo>
                    <a:pt x="4" y="2"/>
                  </a:lnTo>
                  <a:lnTo>
                    <a:pt x="5" y="1"/>
                  </a:lnTo>
                  <a:lnTo>
                    <a:pt x="5" y="0"/>
                  </a:lnTo>
                  <a:lnTo>
                    <a:pt x="6" y="0"/>
                  </a:lnTo>
                  <a:lnTo>
                    <a:pt x="7" y="0"/>
                  </a:lnTo>
                  <a:lnTo>
                    <a:pt x="8" y="0"/>
                  </a:lnTo>
                  <a:lnTo>
                    <a:pt x="9" y="0"/>
                  </a:lnTo>
                  <a:lnTo>
                    <a:pt x="9" y="1"/>
                  </a:lnTo>
                  <a:lnTo>
                    <a:pt x="10" y="2"/>
                  </a:lnTo>
                  <a:lnTo>
                    <a:pt x="11" y="2"/>
                  </a:lnTo>
                  <a:lnTo>
                    <a:pt x="11" y="3"/>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NETWORKING MANAGER</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9715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Meet agents</a:t>
            </a:r>
          </a:p>
        </p:txBody>
      </p:sp>
      <p:cxnSp>
        <p:nvCxnSpPr>
          <p:cNvPr id="43" name="Divider"/>
          <p:cNvCxnSpPr/>
          <p:nvPr/>
        </p:nvCxnSpPr>
        <p:spPr>
          <a:xfrm>
            <a:off x="16764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809750" y="3162300"/>
            <a:ext cx="12192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Negotiate deals</a:t>
            </a:r>
          </a:p>
        </p:txBody>
      </p:sp>
      <p:cxnSp>
        <p:nvCxnSpPr>
          <p:cNvPr id="45" name="Divider"/>
          <p:cNvCxnSpPr/>
          <p:nvPr/>
        </p:nvCxnSpPr>
        <p:spPr>
          <a:xfrm>
            <a:off x="31242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3257550" y="3162300"/>
            <a:ext cx="14763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Attend film markets</a:t>
            </a:r>
          </a:p>
        </p:txBody>
      </p:sp>
      <p:cxnSp>
        <p:nvCxnSpPr>
          <p:cNvPr id="47" name="Divider"/>
          <p:cNvCxnSpPr/>
          <p:nvPr/>
        </p:nvCxnSpPr>
        <p:spPr>
          <a:xfrm>
            <a:off x="48291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4962525" y="3162300"/>
            <a:ext cx="13525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Secure distributor</a:t>
            </a:r>
          </a:p>
        </p:txBody>
      </p:sp>
      <p:cxnSp>
        <p:nvCxnSpPr>
          <p:cNvPr id="49" name="Divider"/>
          <p:cNvCxnSpPr/>
          <p:nvPr/>
        </p:nvCxnSpPr>
        <p:spPr>
          <a:xfrm>
            <a:off x="64103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6543675" y="3162300"/>
            <a:ext cx="8953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Industry PR</a:t>
            </a:r>
          </a:p>
        </p:txBody>
      </p:sp>
      <p:pic>
        <p:nvPicPr>
          <p:cNvPr id="51" name="Still" descr="AdobeStock_1577019873-9a02240970d6.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Distribution</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Getting the film to audiences</a:t>
            </a:r>
          </a:p>
        </p:txBody>
      </p:sp>
      <p:grpSp>
        <p:nvGrpSpPr>
          <p:cNvPr id="5" name="Ticket · Distribution manager"/>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globe"/>
            <p:cNvSpPr/>
            <p:nvPr/>
          </p:nvSpPr>
          <p:spPr>
            <a:xfrm>
              <a:off x="817562" y="1960562"/>
              <a:ext cx="174625" cy="174625"/>
            </a:xfrm>
            <a:custGeom>
              <a:avLst/>
              <a:gdLst/>
              <a:ahLst/>
              <a:cxnLst/>
              <a:rect l="l" t="t" r="r" b="b"/>
              <a:pathLst>
                <a:path w="20" h="20">
                  <a:moveTo>
                    <a:pt x="20" y="10"/>
                  </a:moveTo>
                  <a:lnTo>
                    <a:pt x="20" y="12"/>
                  </a:lnTo>
                  <a:lnTo>
                    <a:pt x="19" y="14"/>
                  </a:lnTo>
                  <a:lnTo>
                    <a:pt x="18" y="16"/>
                  </a:lnTo>
                  <a:lnTo>
                    <a:pt x="16" y="18"/>
                  </a:lnTo>
                  <a:lnTo>
                    <a:pt x="14" y="19"/>
                  </a:lnTo>
                  <a:lnTo>
                    <a:pt x="12" y="20"/>
                  </a:lnTo>
                  <a:lnTo>
                    <a:pt x="10" y="20"/>
                  </a:lnTo>
                  <a:lnTo>
                    <a:pt x="8" y="20"/>
                  </a:lnTo>
                  <a:lnTo>
                    <a:pt x="6" y="19"/>
                  </a:lnTo>
                  <a:lnTo>
                    <a:pt x="4" y="18"/>
                  </a:lnTo>
                  <a:lnTo>
                    <a:pt x="2" y="16"/>
                  </a:lnTo>
                  <a:lnTo>
                    <a:pt x="1" y="14"/>
                  </a:lnTo>
                  <a:lnTo>
                    <a:pt x="0" y="12"/>
                  </a:lnTo>
                  <a:lnTo>
                    <a:pt x="0" y="10"/>
                  </a:lnTo>
                  <a:lnTo>
                    <a:pt x="0" y="8"/>
                  </a:lnTo>
                  <a:lnTo>
                    <a:pt x="1" y="6"/>
                  </a:lnTo>
                  <a:lnTo>
                    <a:pt x="2" y="4"/>
                  </a:lnTo>
                  <a:lnTo>
                    <a:pt x="4" y="2"/>
                  </a:lnTo>
                  <a:lnTo>
                    <a:pt x="6" y="1"/>
                  </a:lnTo>
                  <a:lnTo>
                    <a:pt x="8" y="0"/>
                  </a:lnTo>
                  <a:lnTo>
                    <a:pt x="10" y="0"/>
                  </a:lnTo>
                  <a:lnTo>
                    <a:pt x="12" y="0"/>
                  </a:lnTo>
                  <a:lnTo>
                    <a:pt x="14" y="1"/>
                  </a:lnTo>
                  <a:lnTo>
                    <a:pt x="16" y="2"/>
                  </a:lnTo>
                  <a:lnTo>
                    <a:pt x="18" y="4"/>
                  </a:lnTo>
                  <a:lnTo>
                    <a:pt x="19" y="6"/>
                  </a:lnTo>
                  <a:lnTo>
                    <a:pt x="20" y="8"/>
                  </a:lnTo>
                  <a:close/>
                  <a:moveTo>
                    <a:pt x="10" y="0"/>
                  </a:moveTo>
                  <a:lnTo>
                    <a:pt x="9" y="2"/>
                  </a:lnTo>
                  <a:lnTo>
                    <a:pt x="7" y="4"/>
                  </a:lnTo>
                  <a:lnTo>
                    <a:pt x="7" y="6"/>
                  </a:lnTo>
                  <a:lnTo>
                    <a:pt x="6" y="8"/>
                  </a:lnTo>
                  <a:lnTo>
                    <a:pt x="6" y="10"/>
                  </a:lnTo>
                  <a:lnTo>
                    <a:pt x="6" y="12"/>
                  </a:lnTo>
                  <a:lnTo>
                    <a:pt x="7" y="14"/>
                  </a:lnTo>
                  <a:lnTo>
                    <a:pt x="7" y="16"/>
                  </a:lnTo>
                  <a:lnTo>
                    <a:pt x="9" y="18"/>
                  </a:lnTo>
                  <a:lnTo>
                    <a:pt x="10" y="20"/>
                  </a:lnTo>
                  <a:lnTo>
                    <a:pt x="11" y="18"/>
                  </a:lnTo>
                  <a:lnTo>
                    <a:pt x="13" y="16"/>
                  </a:lnTo>
                  <a:lnTo>
                    <a:pt x="13" y="14"/>
                  </a:lnTo>
                  <a:lnTo>
                    <a:pt x="14" y="12"/>
                  </a:lnTo>
                  <a:lnTo>
                    <a:pt x="14" y="10"/>
                  </a:lnTo>
                  <a:lnTo>
                    <a:pt x="14" y="8"/>
                  </a:lnTo>
                  <a:lnTo>
                    <a:pt x="13" y="6"/>
                  </a:lnTo>
                  <a:lnTo>
                    <a:pt x="13" y="4"/>
                  </a:lnTo>
                  <a:lnTo>
                    <a:pt x="11" y="2"/>
                  </a:lnTo>
                  <a:lnTo>
                    <a:pt x="10" y="0"/>
                  </a:lnTo>
                  <a:moveTo>
                    <a:pt x="0" y="10"/>
                  </a:moveTo>
                  <a:lnTo>
                    <a:pt x="20" y="10"/>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DISTRIBUTION MANAGER</a:t>
              </a:r>
            </a:p>
          </p:txBody>
        </p:sp>
      </p:grpSp>
      <p:grpSp>
        <p:nvGrpSpPr>
          <p:cNvPr id="12" name="Ticket · Logistics coordinator"/>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route"/>
            <p:cNvSpPr/>
            <p:nvPr/>
          </p:nvSpPr>
          <p:spPr>
            <a:xfrm>
              <a:off x="3036094" y="1960562"/>
              <a:ext cx="157162" cy="174625"/>
            </a:xfrm>
            <a:custGeom>
              <a:avLst/>
              <a:gdLst/>
              <a:ahLst/>
              <a:cxnLst/>
              <a:rect l="l" t="t" r="r" b="b"/>
              <a:pathLst>
                <a:path w="18" h="20">
                  <a:moveTo>
                    <a:pt x="6" y="17"/>
                  </a:moveTo>
                  <a:lnTo>
                    <a:pt x="6" y="18"/>
                  </a:lnTo>
                  <a:lnTo>
                    <a:pt x="6" y="18"/>
                  </a:lnTo>
                  <a:lnTo>
                    <a:pt x="5" y="19"/>
                  </a:lnTo>
                  <a:lnTo>
                    <a:pt x="5" y="19"/>
                  </a:lnTo>
                  <a:lnTo>
                    <a:pt x="4" y="20"/>
                  </a:lnTo>
                  <a:lnTo>
                    <a:pt x="4" y="20"/>
                  </a:lnTo>
                  <a:lnTo>
                    <a:pt x="3" y="20"/>
                  </a:lnTo>
                  <a:lnTo>
                    <a:pt x="2" y="20"/>
                  </a:lnTo>
                  <a:lnTo>
                    <a:pt x="2" y="20"/>
                  </a:lnTo>
                  <a:lnTo>
                    <a:pt x="1" y="19"/>
                  </a:lnTo>
                  <a:lnTo>
                    <a:pt x="1" y="19"/>
                  </a:lnTo>
                  <a:lnTo>
                    <a:pt x="0" y="18"/>
                  </a:lnTo>
                  <a:lnTo>
                    <a:pt x="0" y="18"/>
                  </a:lnTo>
                  <a:lnTo>
                    <a:pt x="0" y="17"/>
                  </a:lnTo>
                  <a:lnTo>
                    <a:pt x="0" y="16"/>
                  </a:lnTo>
                  <a:lnTo>
                    <a:pt x="0" y="16"/>
                  </a:lnTo>
                  <a:lnTo>
                    <a:pt x="1" y="15"/>
                  </a:lnTo>
                  <a:lnTo>
                    <a:pt x="1" y="15"/>
                  </a:lnTo>
                  <a:lnTo>
                    <a:pt x="2" y="14"/>
                  </a:lnTo>
                  <a:lnTo>
                    <a:pt x="2" y="14"/>
                  </a:lnTo>
                  <a:lnTo>
                    <a:pt x="3" y="14"/>
                  </a:lnTo>
                  <a:lnTo>
                    <a:pt x="4" y="14"/>
                  </a:lnTo>
                  <a:lnTo>
                    <a:pt x="4" y="14"/>
                  </a:lnTo>
                  <a:lnTo>
                    <a:pt x="5" y="15"/>
                  </a:lnTo>
                  <a:lnTo>
                    <a:pt x="5" y="15"/>
                  </a:lnTo>
                  <a:lnTo>
                    <a:pt x="6" y="16"/>
                  </a:lnTo>
                  <a:lnTo>
                    <a:pt x="6" y="16"/>
                  </a:lnTo>
                  <a:close/>
                  <a:moveTo>
                    <a:pt x="6" y="17"/>
                  </a:moveTo>
                  <a:lnTo>
                    <a:pt x="15" y="17"/>
                  </a:lnTo>
                  <a:lnTo>
                    <a:pt x="16" y="17"/>
                  </a:lnTo>
                  <a:lnTo>
                    <a:pt x="17" y="16"/>
                  </a:lnTo>
                  <a:lnTo>
                    <a:pt x="17" y="16"/>
                  </a:lnTo>
                  <a:lnTo>
                    <a:pt x="18" y="15"/>
                  </a:lnTo>
                  <a:lnTo>
                    <a:pt x="18" y="14"/>
                  </a:lnTo>
                  <a:lnTo>
                    <a:pt x="18" y="12"/>
                  </a:lnTo>
                  <a:lnTo>
                    <a:pt x="17" y="11"/>
                  </a:lnTo>
                  <a:lnTo>
                    <a:pt x="17" y="11"/>
                  </a:lnTo>
                  <a:lnTo>
                    <a:pt x="16" y="10"/>
                  </a:lnTo>
                  <a:lnTo>
                    <a:pt x="15" y="10"/>
                  </a:lnTo>
                  <a:lnTo>
                    <a:pt x="3" y="10"/>
                  </a:lnTo>
                  <a:lnTo>
                    <a:pt x="2" y="10"/>
                  </a:lnTo>
                  <a:lnTo>
                    <a:pt x="1" y="9"/>
                  </a:lnTo>
                  <a:lnTo>
                    <a:pt x="1" y="9"/>
                  </a:lnTo>
                  <a:lnTo>
                    <a:pt x="0" y="8"/>
                  </a:lnTo>
                  <a:lnTo>
                    <a:pt x="0" y="6"/>
                  </a:lnTo>
                  <a:lnTo>
                    <a:pt x="0" y="5"/>
                  </a:lnTo>
                  <a:lnTo>
                    <a:pt x="1" y="4"/>
                  </a:lnTo>
                  <a:lnTo>
                    <a:pt x="1" y="4"/>
                  </a:lnTo>
                  <a:lnTo>
                    <a:pt x="2" y="3"/>
                  </a:lnTo>
                  <a:lnTo>
                    <a:pt x="3" y="3"/>
                  </a:lnTo>
                  <a:lnTo>
                    <a:pt x="12" y="3"/>
                  </a:lnTo>
                  <a:moveTo>
                    <a:pt x="18" y="3"/>
                  </a:moveTo>
                  <a:lnTo>
                    <a:pt x="18" y="4"/>
                  </a:lnTo>
                  <a:lnTo>
                    <a:pt x="18" y="4"/>
                  </a:lnTo>
                  <a:lnTo>
                    <a:pt x="17" y="5"/>
                  </a:lnTo>
                  <a:lnTo>
                    <a:pt x="17" y="5"/>
                  </a:lnTo>
                  <a:lnTo>
                    <a:pt x="16" y="6"/>
                  </a:lnTo>
                  <a:lnTo>
                    <a:pt x="16" y="6"/>
                  </a:lnTo>
                  <a:lnTo>
                    <a:pt x="15" y="6"/>
                  </a:lnTo>
                  <a:lnTo>
                    <a:pt x="14" y="6"/>
                  </a:lnTo>
                  <a:lnTo>
                    <a:pt x="14" y="6"/>
                  </a:lnTo>
                  <a:lnTo>
                    <a:pt x="13" y="5"/>
                  </a:lnTo>
                  <a:lnTo>
                    <a:pt x="13" y="5"/>
                  </a:lnTo>
                  <a:lnTo>
                    <a:pt x="12" y="4"/>
                  </a:lnTo>
                  <a:lnTo>
                    <a:pt x="12" y="4"/>
                  </a:lnTo>
                  <a:lnTo>
                    <a:pt x="12" y="3"/>
                  </a:lnTo>
                  <a:lnTo>
                    <a:pt x="12" y="2"/>
                  </a:lnTo>
                  <a:lnTo>
                    <a:pt x="12" y="2"/>
                  </a:lnTo>
                  <a:lnTo>
                    <a:pt x="13" y="1"/>
                  </a:lnTo>
                  <a:lnTo>
                    <a:pt x="13" y="1"/>
                  </a:lnTo>
                  <a:lnTo>
                    <a:pt x="14" y="0"/>
                  </a:lnTo>
                  <a:lnTo>
                    <a:pt x="14" y="0"/>
                  </a:lnTo>
                  <a:lnTo>
                    <a:pt x="15" y="0"/>
                  </a:lnTo>
                  <a:lnTo>
                    <a:pt x="16" y="0"/>
                  </a:lnTo>
                  <a:lnTo>
                    <a:pt x="16" y="0"/>
                  </a:lnTo>
                  <a:lnTo>
                    <a:pt x="17" y="1"/>
                  </a:lnTo>
                  <a:lnTo>
                    <a:pt x="17" y="1"/>
                  </a:lnTo>
                  <a:lnTo>
                    <a:pt x="18" y="2"/>
                  </a:lnTo>
                  <a:lnTo>
                    <a:pt x="18" y="2"/>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LOGISTICS COORDINATOR</a:t>
              </a:r>
            </a:p>
          </p:txBody>
        </p:sp>
      </p:grpSp>
      <p:grpSp>
        <p:nvGrpSpPr>
          <p:cNvPr id="19" name="Ticket · Delivery specialist"/>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layers"/>
            <p:cNvSpPr/>
            <p:nvPr/>
          </p:nvSpPr>
          <p:spPr>
            <a:xfrm>
              <a:off x="5237162" y="1960562"/>
              <a:ext cx="174625" cy="174625"/>
            </a:xfrm>
            <a:custGeom>
              <a:avLst/>
              <a:gdLst/>
              <a:ahLst/>
              <a:cxnLst/>
              <a:rect l="l" t="t" r="r" b="b"/>
              <a:pathLst>
                <a:path w="20" h="20">
                  <a:moveTo>
                    <a:pt x="11" y="0"/>
                  </a:moveTo>
                  <a:lnTo>
                    <a:pt x="11" y="0"/>
                  </a:lnTo>
                  <a:lnTo>
                    <a:pt x="11" y="0"/>
                  </a:lnTo>
                  <a:lnTo>
                    <a:pt x="10" y="0"/>
                  </a:lnTo>
                  <a:lnTo>
                    <a:pt x="10" y="0"/>
                  </a:lnTo>
                  <a:lnTo>
                    <a:pt x="10" y="0"/>
                  </a:lnTo>
                  <a:lnTo>
                    <a:pt x="10" y="0"/>
                  </a:lnTo>
                  <a:lnTo>
                    <a:pt x="10" y="0"/>
                  </a:lnTo>
                  <a:lnTo>
                    <a:pt x="9" y="0"/>
                  </a:lnTo>
                  <a:lnTo>
                    <a:pt x="9" y="0"/>
                  </a:lnTo>
                  <a:lnTo>
                    <a:pt x="9" y="0"/>
                  </a:lnTo>
                  <a:lnTo>
                    <a:pt x="1" y="4"/>
                  </a:lnTo>
                  <a:lnTo>
                    <a:pt x="0" y="4"/>
                  </a:lnTo>
                  <a:lnTo>
                    <a:pt x="0" y="4"/>
                  </a:lnTo>
                  <a:lnTo>
                    <a:pt x="0" y="5"/>
                  </a:lnTo>
                  <a:lnTo>
                    <a:pt x="0" y="5"/>
                  </a:lnTo>
                  <a:lnTo>
                    <a:pt x="0" y="5"/>
                  </a:lnTo>
                  <a:lnTo>
                    <a:pt x="0" y="5"/>
                  </a:lnTo>
                  <a:lnTo>
                    <a:pt x="0" y="5"/>
                  </a:lnTo>
                  <a:lnTo>
                    <a:pt x="0" y="6"/>
                  </a:lnTo>
                  <a:lnTo>
                    <a:pt x="0" y="6"/>
                  </a:lnTo>
                  <a:lnTo>
                    <a:pt x="1" y="6"/>
                  </a:lnTo>
                  <a:lnTo>
                    <a:pt x="9" y="10"/>
                  </a:lnTo>
                  <a:lnTo>
                    <a:pt x="9" y="10"/>
                  </a:lnTo>
                  <a:lnTo>
                    <a:pt x="10" y="10"/>
                  </a:lnTo>
                  <a:lnTo>
                    <a:pt x="10" y="10"/>
                  </a:lnTo>
                  <a:lnTo>
                    <a:pt x="10" y="10"/>
                  </a:lnTo>
                  <a:lnTo>
                    <a:pt x="10" y="10"/>
                  </a:lnTo>
                  <a:lnTo>
                    <a:pt x="10" y="10"/>
                  </a:lnTo>
                  <a:lnTo>
                    <a:pt x="10" y="10"/>
                  </a:lnTo>
                  <a:lnTo>
                    <a:pt x="11" y="10"/>
                  </a:lnTo>
                  <a:lnTo>
                    <a:pt x="11" y="10"/>
                  </a:lnTo>
                  <a:lnTo>
                    <a:pt x="11" y="10"/>
                  </a:lnTo>
                  <a:lnTo>
                    <a:pt x="19" y="6"/>
                  </a:lnTo>
                  <a:lnTo>
                    <a:pt x="20" y="6"/>
                  </a:lnTo>
                  <a:lnTo>
                    <a:pt x="20" y="6"/>
                  </a:lnTo>
                  <a:lnTo>
                    <a:pt x="20" y="5"/>
                  </a:lnTo>
                  <a:lnTo>
                    <a:pt x="20" y="5"/>
                  </a:lnTo>
                  <a:lnTo>
                    <a:pt x="20" y="5"/>
                  </a:lnTo>
                  <a:lnTo>
                    <a:pt x="20" y="5"/>
                  </a:lnTo>
                  <a:lnTo>
                    <a:pt x="20" y="5"/>
                  </a:lnTo>
                  <a:lnTo>
                    <a:pt x="20" y="4"/>
                  </a:lnTo>
                  <a:lnTo>
                    <a:pt x="20" y="4"/>
                  </a:lnTo>
                  <a:lnTo>
                    <a:pt x="19" y="4"/>
                  </a:lnTo>
                  <a:close/>
                  <a:moveTo>
                    <a:pt x="0" y="10"/>
                  </a:moveTo>
                  <a:lnTo>
                    <a:pt x="0" y="10"/>
                  </a:lnTo>
                  <a:lnTo>
                    <a:pt x="0" y="10"/>
                  </a:lnTo>
                  <a:lnTo>
                    <a:pt x="0" y="10"/>
                  </a:lnTo>
                  <a:lnTo>
                    <a:pt x="0" y="10"/>
                  </a:lnTo>
                  <a:lnTo>
                    <a:pt x="0" y="11"/>
                  </a:lnTo>
                  <a:lnTo>
                    <a:pt x="0" y="11"/>
                  </a:lnTo>
                  <a:lnTo>
                    <a:pt x="0" y="11"/>
                  </a:lnTo>
                  <a:lnTo>
                    <a:pt x="0" y="11"/>
                  </a:lnTo>
                  <a:lnTo>
                    <a:pt x="0" y="11"/>
                  </a:lnTo>
                  <a:lnTo>
                    <a:pt x="1" y="11"/>
                  </a:lnTo>
                  <a:lnTo>
                    <a:pt x="9" y="15"/>
                  </a:lnTo>
                  <a:lnTo>
                    <a:pt x="9" y="15"/>
                  </a:lnTo>
                  <a:lnTo>
                    <a:pt x="10" y="15"/>
                  </a:lnTo>
                  <a:lnTo>
                    <a:pt x="10" y="15"/>
                  </a:lnTo>
                  <a:lnTo>
                    <a:pt x="10" y="15"/>
                  </a:lnTo>
                  <a:lnTo>
                    <a:pt x="10" y="15"/>
                  </a:lnTo>
                  <a:lnTo>
                    <a:pt x="10" y="15"/>
                  </a:lnTo>
                  <a:lnTo>
                    <a:pt x="10" y="15"/>
                  </a:lnTo>
                  <a:lnTo>
                    <a:pt x="11" y="15"/>
                  </a:lnTo>
                  <a:lnTo>
                    <a:pt x="11" y="15"/>
                  </a:lnTo>
                  <a:lnTo>
                    <a:pt x="11" y="15"/>
                  </a:lnTo>
                  <a:lnTo>
                    <a:pt x="19" y="11"/>
                  </a:lnTo>
                  <a:lnTo>
                    <a:pt x="20" y="11"/>
                  </a:lnTo>
                  <a:lnTo>
                    <a:pt x="20" y="11"/>
                  </a:lnTo>
                  <a:lnTo>
                    <a:pt x="20" y="11"/>
                  </a:lnTo>
                  <a:lnTo>
                    <a:pt x="20" y="11"/>
                  </a:lnTo>
                  <a:lnTo>
                    <a:pt x="20" y="11"/>
                  </a:lnTo>
                  <a:lnTo>
                    <a:pt x="20" y="10"/>
                  </a:lnTo>
                  <a:lnTo>
                    <a:pt x="20" y="10"/>
                  </a:lnTo>
                  <a:lnTo>
                    <a:pt x="20" y="10"/>
                  </a:lnTo>
                  <a:lnTo>
                    <a:pt x="20" y="10"/>
                  </a:lnTo>
                  <a:lnTo>
                    <a:pt x="20" y="10"/>
                  </a:lnTo>
                  <a:moveTo>
                    <a:pt x="0" y="15"/>
                  </a:moveTo>
                  <a:lnTo>
                    <a:pt x="0" y="15"/>
                  </a:lnTo>
                  <a:lnTo>
                    <a:pt x="0" y="15"/>
                  </a:lnTo>
                  <a:lnTo>
                    <a:pt x="0" y="15"/>
                  </a:lnTo>
                  <a:lnTo>
                    <a:pt x="0" y="15"/>
                  </a:lnTo>
                  <a:lnTo>
                    <a:pt x="0" y="16"/>
                  </a:lnTo>
                  <a:lnTo>
                    <a:pt x="0" y="16"/>
                  </a:lnTo>
                  <a:lnTo>
                    <a:pt x="0" y="16"/>
                  </a:lnTo>
                  <a:lnTo>
                    <a:pt x="0" y="16"/>
                  </a:lnTo>
                  <a:lnTo>
                    <a:pt x="0" y="16"/>
                  </a:lnTo>
                  <a:lnTo>
                    <a:pt x="1" y="16"/>
                  </a:lnTo>
                  <a:lnTo>
                    <a:pt x="9" y="20"/>
                  </a:lnTo>
                  <a:lnTo>
                    <a:pt x="9" y="20"/>
                  </a:lnTo>
                  <a:lnTo>
                    <a:pt x="10" y="20"/>
                  </a:lnTo>
                  <a:lnTo>
                    <a:pt x="10" y="20"/>
                  </a:lnTo>
                  <a:lnTo>
                    <a:pt x="10" y="20"/>
                  </a:lnTo>
                  <a:lnTo>
                    <a:pt x="10" y="20"/>
                  </a:lnTo>
                  <a:lnTo>
                    <a:pt x="10" y="20"/>
                  </a:lnTo>
                  <a:lnTo>
                    <a:pt x="10" y="20"/>
                  </a:lnTo>
                  <a:lnTo>
                    <a:pt x="11" y="20"/>
                  </a:lnTo>
                  <a:lnTo>
                    <a:pt x="11" y="20"/>
                  </a:lnTo>
                  <a:lnTo>
                    <a:pt x="11" y="20"/>
                  </a:lnTo>
                  <a:lnTo>
                    <a:pt x="19" y="16"/>
                  </a:lnTo>
                  <a:lnTo>
                    <a:pt x="20" y="16"/>
                  </a:lnTo>
                  <a:lnTo>
                    <a:pt x="20" y="16"/>
                  </a:lnTo>
                  <a:lnTo>
                    <a:pt x="20" y="16"/>
                  </a:lnTo>
                  <a:lnTo>
                    <a:pt x="20" y="16"/>
                  </a:lnTo>
                  <a:lnTo>
                    <a:pt x="20" y="16"/>
                  </a:lnTo>
                  <a:lnTo>
                    <a:pt x="20" y="15"/>
                  </a:lnTo>
                  <a:lnTo>
                    <a:pt x="20" y="15"/>
                  </a:lnTo>
                  <a:lnTo>
                    <a:pt x="20" y="15"/>
                  </a:lnTo>
                  <a:lnTo>
                    <a:pt x="20" y="15"/>
                  </a:lnTo>
                  <a:lnTo>
                    <a:pt x="20" y="15"/>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DELIVERY SPECIALIST</a:t>
              </a:r>
            </a:p>
          </p:txBody>
        </p:sp>
      </p:grpSp>
      <p:grpSp>
        <p:nvGrpSpPr>
          <p:cNvPr id="26" name="Ticket · Publicity manager"/>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megaphone"/>
            <p:cNvSpPr/>
            <p:nvPr/>
          </p:nvSpPr>
          <p:spPr>
            <a:xfrm>
              <a:off x="7455694" y="1969294"/>
              <a:ext cx="157162" cy="165894"/>
            </a:xfrm>
            <a:custGeom>
              <a:avLst/>
              <a:gdLst/>
              <a:ahLst/>
              <a:cxnLst/>
              <a:rect l="l" t="t" r="r" b="b"/>
              <a:pathLst>
                <a:path w="18" h="19">
                  <a:moveTo>
                    <a:pt x="8" y="3"/>
                  </a:moveTo>
                  <a:lnTo>
                    <a:pt x="9" y="3"/>
                  </a:lnTo>
                  <a:lnTo>
                    <a:pt x="10" y="3"/>
                  </a:lnTo>
                  <a:lnTo>
                    <a:pt x="11" y="3"/>
                  </a:lnTo>
                  <a:lnTo>
                    <a:pt x="12" y="3"/>
                  </a:lnTo>
                  <a:lnTo>
                    <a:pt x="12" y="2"/>
                  </a:lnTo>
                  <a:lnTo>
                    <a:pt x="13" y="2"/>
                  </a:lnTo>
                  <a:lnTo>
                    <a:pt x="14" y="2"/>
                  </a:lnTo>
                  <a:lnTo>
                    <a:pt x="15" y="1"/>
                  </a:lnTo>
                  <a:lnTo>
                    <a:pt x="16" y="1"/>
                  </a:lnTo>
                  <a:lnTo>
                    <a:pt x="16" y="0"/>
                  </a:lnTo>
                  <a:lnTo>
                    <a:pt x="17" y="0"/>
                  </a:lnTo>
                  <a:lnTo>
                    <a:pt x="17" y="0"/>
                  </a:lnTo>
                  <a:lnTo>
                    <a:pt x="17" y="0"/>
                  </a:lnTo>
                  <a:lnTo>
                    <a:pt x="17" y="0"/>
                  </a:lnTo>
                  <a:lnTo>
                    <a:pt x="17" y="0"/>
                  </a:lnTo>
                  <a:lnTo>
                    <a:pt x="18" y="0"/>
                  </a:lnTo>
                  <a:lnTo>
                    <a:pt x="18" y="0"/>
                  </a:lnTo>
                  <a:lnTo>
                    <a:pt x="18" y="1"/>
                  </a:lnTo>
                  <a:lnTo>
                    <a:pt x="18" y="1"/>
                  </a:lnTo>
                  <a:lnTo>
                    <a:pt x="18" y="1"/>
                  </a:lnTo>
                  <a:lnTo>
                    <a:pt x="18" y="13"/>
                  </a:lnTo>
                  <a:lnTo>
                    <a:pt x="18" y="13"/>
                  </a:lnTo>
                  <a:lnTo>
                    <a:pt x="18" y="13"/>
                  </a:lnTo>
                  <a:lnTo>
                    <a:pt x="18" y="14"/>
                  </a:lnTo>
                  <a:lnTo>
                    <a:pt x="18" y="14"/>
                  </a:lnTo>
                  <a:lnTo>
                    <a:pt x="17" y="14"/>
                  </a:lnTo>
                  <a:lnTo>
                    <a:pt x="17" y="14"/>
                  </a:lnTo>
                  <a:lnTo>
                    <a:pt x="17" y="14"/>
                  </a:lnTo>
                  <a:lnTo>
                    <a:pt x="17" y="14"/>
                  </a:lnTo>
                  <a:lnTo>
                    <a:pt x="17" y="14"/>
                  </a:lnTo>
                  <a:lnTo>
                    <a:pt x="16" y="14"/>
                  </a:lnTo>
                  <a:lnTo>
                    <a:pt x="16" y="13"/>
                  </a:lnTo>
                  <a:lnTo>
                    <a:pt x="15" y="13"/>
                  </a:lnTo>
                  <a:lnTo>
                    <a:pt x="14" y="12"/>
                  </a:lnTo>
                  <a:lnTo>
                    <a:pt x="13" y="12"/>
                  </a:lnTo>
                  <a:lnTo>
                    <a:pt x="12" y="12"/>
                  </a:lnTo>
                  <a:lnTo>
                    <a:pt x="12" y="11"/>
                  </a:lnTo>
                  <a:lnTo>
                    <a:pt x="11" y="11"/>
                  </a:lnTo>
                  <a:lnTo>
                    <a:pt x="10" y="11"/>
                  </a:lnTo>
                  <a:lnTo>
                    <a:pt x="9" y="11"/>
                  </a:lnTo>
                  <a:lnTo>
                    <a:pt x="8" y="11"/>
                  </a:lnTo>
                  <a:lnTo>
                    <a:pt x="2" y="11"/>
                  </a:lnTo>
                  <a:lnTo>
                    <a:pt x="2" y="11"/>
                  </a:lnTo>
                  <a:lnTo>
                    <a:pt x="1" y="11"/>
                  </a:lnTo>
                  <a:lnTo>
                    <a:pt x="1" y="11"/>
                  </a:lnTo>
                  <a:lnTo>
                    <a:pt x="1" y="11"/>
                  </a:lnTo>
                  <a:lnTo>
                    <a:pt x="1" y="10"/>
                  </a:lnTo>
                  <a:lnTo>
                    <a:pt x="0" y="10"/>
                  </a:lnTo>
                  <a:lnTo>
                    <a:pt x="0" y="10"/>
                  </a:lnTo>
                  <a:lnTo>
                    <a:pt x="0" y="10"/>
                  </a:lnTo>
                  <a:lnTo>
                    <a:pt x="0" y="9"/>
                  </a:lnTo>
                  <a:lnTo>
                    <a:pt x="0" y="9"/>
                  </a:lnTo>
                  <a:lnTo>
                    <a:pt x="0" y="5"/>
                  </a:lnTo>
                  <a:lnTo>
                    <a:pt x="0" y="5"/>
                  </a:lnTo>
                  <a:lnTo>
                    <a:pt x="0" y="4"/>
                  </a:lnTo>
                  <a:lnTo>
                    <a:pt x="0" y="4"/>
                  </a:lnTo>
                  <a:lnTo>
                    <a:pt x="0" y="4"/>
                  </a:lnTo>
                  <a:lnTo>
                    <a:pt x="1" y="4"/>
                  </a:lnTo>
                  <a:lnTo>
                    <a:pt x="1" y="3"/>
                  </a:lnTo>
                  <a:lnTo>
                    <a:pt x="1" y="3"/>
                  </a:lnTo>
                  <a:lnTo>
                    <a:pt x="1" y="3"/>
                  </a:lnTo>
                  <a:lnTo>
                    <a:pt x="2" y="3"/>
                  </a:lnTo>
                  <a:lnTo>
                    <a:pt x="2" y="3"/>
                  </a:lnTo>
                  <a:close/>
                  <a:moveTo>
                    <a:pt x="3" y="11"/>
                  </a:moveTo>
                  <a:lnTo>
                    <a:pt x="3" y="12"/>
                  </a:lnTo>
                  <a:lnTo>
                    <a:pt x="3" y="13"/>
                  </a:lnTo>
                  <a:lnTo>
                    <a:pt x="3" y="13"/>
                  </a:lnTo>
                  <a:lnTo>
                    <a:pt x="3" y="14"/>
                  </a:lnTo>
                  <a:lnTo>
                    <a:pt x="4" y="15"/>
                  </a:lnTo>
                  <a:lnTo>
                    <a:pt x="4" y="16"/>
                  </a:lnTo>
                  <a:lnTo>
                    <a:pt x="4" y="16"/>
                  </a:lnTo>
                  <a:lnTo>
                    <a:pt x="5" y="17"/>
                  </a:lnTo>
                  <a:lnTo>
                    <a:pt x="5" y="18"/>
                  </a:lnTo>
                  <a:lnTo>
                    <a:pt x="5" y="18"/>
                  </a:lnTo>
                  <a:lnTo>
                    <a:pt x="6" y="19"/>
                  </a:lnTo>
                  <a:lnTo>
                    <a:pt x="6" y="19"/>
                  </a:lnTo>
                  <a:lnTo>
                    <a:pt x="7" y="19"/>
                  </a:lnTo>
                  <a:lnTo>
                    <a:pt x="8" y="19"/>
                  </a:lnTo>
                  <a:lnTo>
                    <a:pt x="8" y="19"/>
                  </a:lnTo>
                  <a:lnTo>
                    <a:pt x="9" y="18"/>
                  </a:lnTo>
                  <a:lnTo>
                    <a:pt x="9" y="18"/>
                  </a:lnTo>
                  <a:lnTo>
                    <a:pt x="9" y="17"/>
                  </a:lnTo>
                  <a:lnTo>
                    <a:pt x="9" y="16"/>
                  </a:lnTo>
                  <a:lnTo>
                    <a:pt x="9" y="16"/>
                  </a:lnTo>
                  <a:lnTo>
                    <a:pt x="8" y="15"/>
                  </a:lnTo>
                  <a:lnTo>
                    <a:pt x="8" y="15"/>
                  </a:lnTo>
                  <a:lnTo>
                    <a:pt x="8" y="14"/>
                  </a:lnTo>
                  <a:lnTo>
                    <a:pt x="8" y="14"/>
                  </a:lnTo>
                  <a:lnTo>
                    <a:pt x="7" y="14"/>
                  </a:lnTo>
                  <a:lnTo>
                    <a:pt x="7" y="13"/>
                  </a:lnTo>
                  <a:lnTo>
                    <a:pt x="7" y="13"/>
                  </a:lnTo>
                  <a:lnTo>
                    <a:pt x="7" y="12"/>
                  </a:lnTo>
                  <a:lnTo>
                    <a:pt x="7" y="12"/>
                  </a:lnTo>
                  <a:lnTo>
                    <a:pt x="7" y="11"/>
                  </a:lnTo>
                  <a:moveTo>
                    <a:pt x="5" y="3"/>
                  </a:moveTo>
                  <a:lnTo>
                    <a:pt x="5" y="11"/>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PUBLICITY MANAGER</a:t>
              </a:r>
            </a:p>
          </p:txBody>
        </p:sp>
      </p:grpSp>
      <p:grpSp>
        <p:nvGrpSpPr>
          <p:cNvPr id="33" name="Ticket · Territory manager"/>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map"/>
            <p:cNvSpPr/>
            <p:nvPr/>
          </p:nvSpPr>
          <p:spPr>
            <a:xfrm>
              <a:off x="9665494" y="1969294"/>
              <a:ext cx="157162" cy="157162"/>
            </a:xfrm>
            <a:custGeom>
              <a:avLst/>
              <a:gdLst/>
              <a:ahLst/>
              <a:cxnLst/>
              <a:rect l="l" t="t" r="r" b="b"/>
              <a:pathLst>
                <a:path w="18" h="18">
                  <a:moveTo>
                    <a:pt x="11" y="3"/>
                  </a:moveTo>
                  <a:lnTo>
                    <a:pt x="11" y="3"/>
                  </a:lnTo>
                  <a:lnTo>
                    <a:pt x="11" y="3"/>
                  </a:lnTo>
                  <a:lnTo>
                    <a:pt x="12" y="3"/>
                  </a:lnTo>
                  <a:lnTo>
                    <a:pt x="12" y="3"/>
                  </a:lnTo>
                  <a:lnTo>
                    <a:pt x="12" y="3"/>
                  </a:lnTo>
                  <a:lnTo>
                    <a:pt x="12" y="3"/>
                  </a:lnTo>
                  <a:lnTo>
                    <a:pt x="12" y="3"/>
                  </a:lnTo>
                  <a:lnTo>
                    <a:pt x="13" y="3"/>
                  </a:lnTo>
                  <a:lnTo>
                    <a:pt x="13" y="3"/>
                  </a:lnTo>
                  <a:lnTo>
                    <a:pt x="13" y="3"/>
                  </a:lnTo>
                  <a:lnTo>
                    <a:pt x="17" y="1"/>
                  </a:lnTo>
                  <a:lnTo>
                    <a:pt x="17" y="1"/>
                  </a:lnTo>
                  <a:lnTo>
                    <a:pt x="17" y="1"/>
                  </a:lnTo>
                  <a:lnTo>
                    <a:pt x="17" y="1"/>
                  </a:lnTo>
                  <a:lnTo>
                    <a:pt x="17" y="1"/>
                  </a:lnTo>
                  <a:lnTo>
                    <a:pt x="18" y="1"/>
                  </a:lnTo>
                  <a:lnTo>
                    <a:pt x="18" y="1"/>
                  </a:lnTo>
                  <a:lnTo>
                    <a:pt x="18" y="1"/>
                  </a:lnTo>
                  <a:lnTo>
                    <a:pt x="18" y="1"/>
                  </a:lnTo>
                  <a:lnTo>
                    <a:pt x="18" y="1"/>
                  </a:lnTo>
                  <a:lnTo>
                    <a:pt x="18" y="2"/>
                  </a:lnTo>
                  <a:lnTo>
                    <a:pt x="18" y="14"/>
                  </a:lnTo>
                  <a:lnTo>
                    <a:pt x="18" y="14"/>
                  </a:lnTo>
                  <a:lnTo>
                    <a:pt x="18" y="15"/>
                  </a:lnTo>
                  <a:lnTo>
                    <a:pt x="18" y="15"/>
                  </a:lnTo>
                  <a:lnTo>
                    <a:pt x="18" y="15"/>
                  </a:lnTo>
                  <a:lnTo>
                    <a:pt x="18" y="15"/>
                  </a:lnTo>
                  <a:lnTo>
                    <a:pt x="18" y="15"/>
                  </a:lnTo>
                  <a:lnTo>
                    <a:pt x="18" y="15"/>
                  </a:lnTo>
                  <a:lnTo>
                    <a:pt x="18" y="15"/>
                  </a:lnTo>
                  <a:lnTo>
                    <a:pt x="18" y="15"/>
                  </a:lnTo>
                  <a:lnTo>
                    <a:pt x="17" y="15"/>
                  </a:lnTo>
                  <a:lnTo>
                    <a:pt x="13" y="18"/>
                  </a:lnTo>
                  <a:lnTo>
                    <a:pt x="13" y="18"/>
                  </a:lnTo>
                  <a:lnTo>
                    <a:pt x="13" y="18"/>
                  </a:lnTo>
                  <a:lnTo>
                    <a:pt x="12" y="18"/>
                  </a:lnTo>
                  <a:lnTo>
                    <a:pt x="12" y="18"/>
                  </a:lnTo>
                  <a:lnTo>
                    <a:pt x="12" y="18"/>
                  </a:lnTo>
                  <a:lnTo>
                    <a:pt x="12" y="18"/>
                  </a:lnTo>
                  <a:lnTo>
                    <a:pt x="12" y="18"/>
                  </a:lnTo>
                  <a:lnTo>
                    <a:pt x="11" y="18"/>
                  </a:lnTo>
                  <a:lnTo>
                    <a:pt x="11" y="18"/>
                  </a:lnTo>
                  <a:lnTo>
                    <a:pt x="11" y="18"/>
                  </a:lnTo>
                  <a:lnTo>
                    <a:pt x="7" y="15"/>
                  </a:lnTo>
                  <a:lnTo>
                    <a:pt x="7" y="15"/>
                  </a:lnTo>
                  <a:lnTo>
                    <a:pt x="7" y="15"/>
                  </a:lnTo>
                  <a:lnTo>
                    <a:pt x="6" y="15"/>
                  </a:lnTo>
                  <a:lnTo>
                    <a:pt x="6" y="15"/>
                  </a:lnTo>
                  <a:lnTo>
                    <a:pt x="6" y="15"/>
                  </a:lnTo>
                  <a:lnTo>
                    <a:pt x="6" y="15"/>
                  </a:lnTo>
                  <a:lnTo>
                    <a:pt x="6" y="15"/>
                  </a:lnTo>
                  <a:lnTo>
                    <a:pt x="5" y="15"/>
                  </a:lnTo>
                  <a:lnTo>
                    <a:pt x="5" y="15"/>
                  </a:lnTo>
                  <a:lnTo>
                    <a:pt x="5" y="15"/>
                  </a:lnTo>
                  <a:lnTo>
                    <a:pt x="1" y="17"/>
                  </a:lnTo>
                  <a:lnTo>
                    <a:pt x="1" y="17"/>
                  </a:lnTo>
                  <a:lnTo>
                    <a:pt x="1" y="17"/>
                  </a:lnTo>
                  <a:lnTo>
                    <a:pt x="1" y="17"/>
                  </a:lnTo>
                  <a:lnTo>
                    <a:pt x="1" y="17"/>
                  </a:lnTo>
                  <a:lnTo>
                    <a:pt x="0" y="17"/>
                  </a:lnTo>
                  <a:lnTo>
                    <a:pt x="0" y="17"/>
                  </a:lnTo>
                  <a:lnTo>
                    <a:pt x="0" y="17"/>
                  </a:lnTo>
                  <a:lnTo>
                    <a:pt x="0" y="17"/>
                  </a:lnTo>
                  <a:lnTo>
                    <a:pt x="0" y="17"/>
                  </a:lnTo>
                  <a:lnTo>
                    <a:pt x="0" y="16"/>
                  </a:lnTo>
                  <a:lnTo>
                    <a:pt x="0" y="4"/>
                  </a:lnTo>
                  <a:lnTo>
                    <a:pt x="0" y="4"/>
                  </a:lnTo>
                  <a:lnTo>
                    <a:pt x="0" y="3"/>
                  </a:lnTo>
                  <a:lnTo>
                    <a:pt x="0" y="3"/>
                  </a:lnTo>
                  <a:lnTo>
                    <a:pt x="0" y="3"/>
                  </a:lnTo>
                  <a:lnTo>
                    <a:pt x="0" y="3"/>
                  </a:lnTo>
                  <a:lnTo>
                    <a:pt x="0" y="3"/>
                  </a:lnTo>
                  <a:lnTo>
                    <a:pt x="0" y="3"/>
                  </a:lnTo>
                  <a:lnTo>
                    <a:pt x="0" y="3"/>
                  </a:lnTo>
                  <a:lnTo>
                    <a:pt x="0" y="3"/>
                  </a:lnTo>
                  <a:lnTo>
                    <a:pt x="1" y="3"/>
                  </a:lnTo>
                  <a:lnTo>
                    <a:pt x="5" y="0"/>
                  </a:lnTo>
                  <a:lnTo>
                    <a:pt x="5" y="0"/>
                  </a:lnTo>
                  <a:lnTo>
                    <a:pt x="5" y="0"/>
                  </a:lnTo>
                  <a:lnTo>
                    <a:pt x="6" y="0"/>
                  </a:lnTo>
                  <a:lnTo>
                    <a:pt x="6" y="0"/>
                  </a:lnTo>
                  <a:lnTo>
                    <a:pt x="6" y="0"/>
                  </a:lnTo>
                  <a:lnTo>
                    <a:pt x="6" y="0"/>
                  </a:lnTo>
                  <a:lnTo>
                    <a:pt x="6" y="0"/>
                  </a:lnTo>
                  <a:lnTo>
                    <a:pt x="7" y="0"/>
                  </a:lnTo>
                  <a:lnTo>
                    <a:pt x="7" y="0"/>
                  </a:lnTo>
                  <a:lnTo>
                    <a:pt x="7" y="0"/>
                  </a:lnTo>
                  <a:close/>
                  <a:moveTo>
                    <a:pt x="12" y="3"/>
                  </a:moveTo>
                  <a:lnTo>
                    <a:pt x="12" y="18"/>
                  </a:lnTo>
                  <a:moveTo>
                    <a:pt x="6" y="0"/>
                  </a:moveTo>
                  <a:lnTo>
                    <a:pt x="6" y="15"/>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TERRITORY MANAGER</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9715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Plan release</a:t>
            </a:r>
          </a:p>
        </p:txBody>
      </p:sp>
      <p:cxnSp>
        <p:nvCxnSpPr>
          <p:cNvPr id="43" name="Divider"/>
          <p:cNvCxnSpPr/>
          <p:nvPr/>
        </p:nvCxnSpPr>
        <p:spPr>
          <a:xfrm>
            <a:off x="16764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809750" y="3162300"/>
            <a:ext cx="11049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Deliver assets</a:t>
            </a:r>
          </a:p>
        </p:txBody>
      </p:sp>
      <p:cxnSp>
        <p:nvCxnSpPr>
          <p:cNvPr id="45" name="Divider"/>
          <p:cNvCxnSpPr/>
          <p:nvPr/>
        </p:nvCxnSpPr>
        <p:spPr>
          <a:xfrm>
            <a:off x="30099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3143250" y="3162300"/>
            <a:ext cx="14001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Manage territories</a:t>
            </a:r>
          </a:p>
        </p:txBody>
      </p:sp>
      <p:cxnSp>
        <p:nvCxnSpPr>
          <p:cNvPr id="47" name="Divider"/>
          <p:cNvCxnSpPr/>
          <p:nvPr/>
        </p:nvCxnSpPr>
        <p:spPr>
          <a:xfrm>
            <a:off x="46386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4772025" y="3162300"/>
            <a:ext cx="14382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Coordinate release</a:t>
            </a:r>
          </a:p>
        </p:txBody>
      </p:sp>
      <p:cxnSp>
        <p:nvCxnSpPr>
          <p:cNvPr id="49" name="Divider"/>
          <p:cNvCxnSpPr/>
          <p:nvPr/>
        </p:nvCxnSpPr>
        <p:spPr>
          <a:xfrm>
            <a:off x="63055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6438900" y="3162300"/>
            <a:ext cx="8953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Industry PR</a:t>
            </a:r>
          </a:p>
        </p:txBody>
      </p:sp>
      <p:pic>
        <p:nvPicPr>
          <p:cNvPr id="51" name="Still" descr="AdobeStock_1120673735-5827c74cb408.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Marketing</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Building buzz and awareness</a:t>
            </a:r>
          </a:p>
        </p:txBody>
      </p:sp>
      <p:grpSp>
        <p:nvGrpSpPr>
          <p:cNvPr id="5" name="Ticket · Social media manager"/>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smartphone"/>
            <p:cNvSpPr/>
            <p:nvPr/>
          </p:nvSpPr>
          <p:spPr>
            <a:xfrm>
              <a:off x="843756" y="1960562"/>
              <a:ext cx="122238" cy="174625"/>
            </a:xfrm>
            <a:custGeom>
              <a:avLst/>
              <a:gdLst/>
              <a:ahLst/>
              <a:cxnLst/>
              <a:rect l="l" t="t" r="r" b="b"/>
              <a:pathLst>
                <a:path w="14" h="20">
                  <a:moveTo>
                    <a:pt x="12" y="0"/>
                  </a:moveTo>
                  <a:lnTo>
                    <a:pt x="13" y="0"/>
                  </a:lnTo>
                  <a:lnTo>
                    <a:pt x="13" y="0"/>
                  </a:lnTo>
                  <a:lnTo>
                    <a:pt x="13" y="1"/>
                  </a:lnTo>
                  <a:lnTo>
                    <a:pt x="14" y="1"/>
                  </a:lnTo>
                  <a:lnTo>
                    <a:pt x="14" y="1"/>
                  </a:lnTo>
                  <a:lnTo>
                    <a:pt x="14" y="2"/>
                  </a:lnTo>
                  <a:lnTo>
                    <a:pt x="14" y="18"/>
                  </a:lnTo>
                  <a:lnTo>
                    <a:pt x="14" y="19"/>
                  </a:lnTo>
                  <a:lnTo>
                    <a:pt x="14" y="19"/>
                  </a:lnTo>
                  <a:lnTo>
                    <a:pt x="13" y="19"/>
                  </a:lnTo>
                  <a:lnTo>
                    <a:pt x="13" y="20"/>
                  </a:lnTo>
                  <a:lnTo>
                    <a:pt x="13" y="20"/>
                  </a:lnTo>
                  <a:lnTo>
                    <a:pt x="12" y="20"/>
                  </a:lnTo>
                  <a:lnTo>
                    <a:pt x="2" y="20"/>
                  </a:lnTo>
                  <a:lnTo>
                    <a:pt x="1" y="20"/>
                  </a:lnTo>
                  <a:lnTo>
                    <a:pt x="1" y="20"/>
                  </a:lnTo>
                  <a:lnTo>
                    <a:pt x="1" y="19"/>
                  </a:lnTo>
                  <a:lnTo>
                    <a:pt x="0" y="19"/>
                  </a:lnTo>
                  <a:lnTo>
                    <a:pt x="0" y="19"/>
                  </a:lnTo>
                  <a:lnTo>
                    <a:pt x="0" y="18"/>
                  </a:lnTo>
                  <a:lnTo>
                    <a:pt x="0" y="2"/>
                  </a:lnTo>
                  <a:lnTo>
                    <a:pt x="0" y="1"/>
                  </a:lnTo>
                  <a:lnTo>
                    <a:pt x="0" y="1"/>
                  </a:lnTo>
                  <a:lnTo>
                    <a:pt x="1" y="1"/>
                  </a:lnTo>
                  <a:lnTo>
                    <a:pt x="1" y="0"/>
                  </a:lnTo>
                  <a:lnTo>
                    <a:pt x="1" y="0"/>
                  </a:lnTo>
                  <a:lnTo>
                    <a:pt x="2" y="0"/>
                  </a:lnTo>
                  <a:close/>
                  <a:moveTo>
                    <a:pt x="7" y="16"/>
                  </a:moveTo>
                  <a:lnTo>
                    <a:pt x="7" y="16"/>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SOCIAL MEDIA MANAGER</a:t>
              </a:r>
            </a:p>
          </p:txBody>
        </p:sp>
      </p:grpSp>
      <p:grpSp>
        <p:nvGrpSpPr>
          <p:cNvPr id="12" name="Ticket · Graphic designer"/>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palette"/>
            <p:cNvSpPr/>
            <p:nvPr/>
          </p:nvSpPr>
          <p:spPr>
            <a:xfrm>
              <a:off x="3027362" y="1960562"/>
              <a:ext cx="174625" cy="174625"/>
            </a:xfrm>
            <a:custGeom>
              <a:avLst/>
              <a:gdLst/>
              <a:ahLst/>
              <a:cxnLst/>
              <a:rect l="l" t="t" r="r" b="b"/>
              <a:pathLst>
                <a:path w="20" h="20">
                  <a:moveTo>
                    <a:pt x="10" y="20"/>
                  </a:moveTo>
                  <a:lnTo>
                    <a:pt x="7" y="20"/>
                  </a:lnTo>
                  <a:lnTo>
                    <a:pt x="4" y="18"/>
                  </a:lnTo>
                  <a:lnTo>
                    <a:pt x="2" y="16"/>
                  </a:lnTo>
                  <a:lnTo>
                    <a:pt x="0" y="13"/>
                  </a:lnTo>
                  <a:lnTo>
                    <a:pt x="0" y="10"/>
                  </a:lnTo>
                  <a:lnTo>
                    <a:pt x="0" y="7"/>
                  </a:lnTo>
                  <a:lnTo>
                    <a:pt x="2" y="4"/>
                  </a:lnTo>
                  <a:lnTo>
                    <a:pt x="4" y="2"/>
                  </a:lnTo>
                  <a:lnTo>
                    <a:pt x="7" y="0"/>
                  </a:lnTo>
                  <a:lnTo>
                    <a:pt x="10" y="0"/>
                  </a:lnTo>
                  <a:lnTo>
                    <a:pt x="12" y="0"/>
                  </a:lnTo>
                  <a:lnTo>
                    <a:pt x="13" y="0"/>
                  </a:lnTo>
                  <a:lnTo>
                    <a:pt x="15" y="1"/>
                  </a:lnTo>
                  <a:lnTo>
                    <a:pt x="16" y="2"/>
                  </a:lnTo>
                  <a:lnTo>
                    <a:pt x="17" y="3"/>
                  </a:lnTo>
                  <a:lnTo>
                    <a:pt x="18" y="4"/>
                  </a:lnTo>
                  <a:lnTo>
                    <a:pt x="19" y="5"/>
                  </a:lnTo>
                  <a:lnTo>
                    <a:pt x="20" y="6"/>
                  </a:lnTo>
                  <a:lnTo>
                    <a:pt x="20" y="8"/>
                  </a:lnTo>
                  <a:lnTo>
                    <a:pt x="20" y="9"/>
                  </a:lnTo>
                  <a:lnTo>
                    <a:pt x="20" y="10"/>
                  </a:lnTo>
                  <a:lnTo>
                    <a:pt x="20" y="11"/>
                  </a:lnTo>
                  <a:lnTo>
                    <a:pt x="19" y="11"/>
                  </a:lnTo>
                  <a:lnTo>
                    <a:pt x="19" y="12"/>
                  </a:lnTo>
                  <a:lnTo>
                    <a:pt x="19" y="13"/>
                  </a:lnTo>
                  <a:lnTo>
                    <a:pt x="18" y="13"/>
                  </a:lnTo>
                  <a:lnTo>
                    <a:pt x="17" y="13"/>
                  </a:lnTo>
                  <a:lnTo>
                    <a:pt x="17" y="14"/>
                  </a:lnTo>
                  <a:lnTo>
                    <a:pt x="16" y="14"/>
                  </a:lnTo>
                  <a:lnTo>
                    <a:pt x="15" y="14"/>
                  </a:lnTo>
                  <a:lnTo>
                    <a:pt x="13" y="14"/>
                  </a:lnTo>
                  <a:lnTo>
                    <a:pt x="12" y="14"/>
                  </a:lnTo>
                  <a:lnTo>
                    <a:pt x="12" y="14"/>
                  </a:lnTo>
                  <a:lnTo>
                    <a:pt x="12" y="14"/>
                  </a:lnTo>
                  <a:lnTo>
                    <a:pt x="11" y="15"/>
                  </a:lnTo>
                  <a:lnTo>
                    <a:pt x="11" y="15"/>
                  </a:lnTo>
                  <a:lnTo>
                    <a:pt x="11" y="15"/>
                  </a:lnTo>
                  <a:lnTo>
                    <a:pt x="11" y="16"/>
                  </a:lnTo>
                  <a:lnTo>
                    <a:pt x="11" y="16"/>
                  </a:lnTo>
                  <a:lnTo>
                    <a:pt x="11" y="16"/>
                  </a:lnTo>
                  <a:lnTo>
                    <a:pt x="11" y="17"/>
                  </a:lnTo>
                  <a:lnTo>
                    <a:pt x="12" y="17"/>
                  </a:lnTo>
                  <a:lnTo>
                    <a:pt x="12" y="18"/>
                  </a:lnTo>
                  <a:lnTo>
                    <a:pt x="12" y="18"/>
                  </a:lnTo>
                  <a:lnTo>
                    <a:pt x="12" y="18"/>
                  </a:lnTo>
                  <a:lnTo>
                    <a:pt x="12" y="19"/>
                  </a:lnTo>
                  <a:lnTo>
                    <a:pt x="12" y="19"/>
                  </a:lnTo>
                  <a:lnTo>
                    <a:pt x="12" y="19"/>
                  </a:lnTo>
                  <a:lnTo>
                    <a:pt x="11" y="20"/>
                  </a:lnTo>
                  <a:lnTo>
                    <a:pt x="11" y="20"/>
                  </a:lnTo>
                  <a:lnTo>
                    <a:pt x="11" y="20"/>
                  </a:lnTo>
                  <a:lnTo>
                    <a:pt x="10" y="20"/>
                  </a:lnTo>
                  <a:close/>
                  <a:moveTo>
                    <a:pt x="12" y="4"/>
                  </a:moveTo>
                  <a:lnTo>
                    <a:pt x="12" y="5"/>
                  </a:lnTo>
                  <a:lnTo>
                    <a:pt x="12" y="5"/>
                  </a:lnTo>
                  <a:lnTo>
                    <a:pt x="12" y="5"/>
                  </a:lnTo>
                  <a:lnTo>
                    <a:pt x="12" y="5"/>
                  </a:lnTo>
                  <a:lnTo>
                    <a:pt x="12" y="5"/>
                  </a:lnTo>
                  <a:lnTo>
                    <a:pt x="12" y="5"/>
                  </a:lnTo>
                  <a:lnTo>
                    <a:pt x="12" y="6"/>
                  </a:lnTo>
                  <a:lnTo>
                    <a:pt x="11" y="5"/>
                  </a:lnTo>
                  <a:lnTo>
                    <a:pt x="11" y="5"/>
                  </a:lnTo>
                  <a:lnTo>
                    <a:pt x="11" y="5"/>
                  </a:lnTo>
                  <a:lnTo>
                    <a:pt x="11" y="5"/>
                  </a:lnTo>
                  <a:lnTo>
                    <a:pt x="11" y="5"/>
                  </a:lnTo>
                  <a:lnTo>
                    <a:pt x="11" y="5"/>
                  </a:lnTo>
                  <a:lnTo>
                    <a:pt x="10" y="4"/>
                  </a:lnTo>
                  <a:lnTo>
                    <a:pt x="11" y="4"/>
                  </a:lnTo>
                  <a:lnTo>
                    <a:pt x="11" y="4"/>
                  </a:lnTo>
                  <a:lnTo>
                    <a:pt x="11" y="4"/>
                  </a:lnTo>
                  <a:lnTo>
                    <a:pt x="11" y="4"/>
                  </a:lnTo>
                  <a:lnTo>
                    <a:pt x="11" y="4"/>
                  </a:lnTo>
                  <a:lnTo>
                    <a:pt x="11" y="4"/>
                  </a:lnTo>
                  <a:lnTo>
                    <a:pt x="12" y="4"/>
                  </a:lnTo>
                  <a:lnTo>
                    <a:pt x="12" y="4"/>
                  </a:lnTo>
                  <a:lnTo>
                    <a:pt x="12" y="4"/>
                  </a:lnTo>
                  <a:lnTo>
                    <a:pt x="12" y="4"/>
                  </a:lnTo>
                  <a:lnTo>
                    <a:pt x="12" y="4"/>
                  </a:lnTo>
                  <a:lnTo>
                    <a:pt x="12" y="4"/>
                  </a:lnTo>
                  <a:lnTo>
                    <a:pt x="12" y="4"/>
                  </a:lnTo>
                  <a:close/>
                  <a:moveTo>
                    <a:pt x="16" y="8"/>
                  </a:moveTo>
                  <a:lnTo>
                    <a:pt x="16" y="9"/>
                  </a:lnTo>
                  <a:lnTo>
                    <a:pt x="16" y="9"/>
                  </a:lnTo>
                  <a:lnTo>
                    <a:pt x="16" y="9"/>
                  </a:lnTo>
                  <a:lnTo>
                    <a:pt x="16" y="9"/>
                  </a:lnTo>
                  <a:lnTo>
                    <a:pt x="16" y="9"/>
                  </a:lnTo>
                  <a:lnTo>
                    <a:pt x="16" y="9"/>
                  </a:lnTo>
                  <a:lnTo>
                    <a:pt x="16" y="10"/>
                  </a:lnTo>
                  <a:lnTo>
                    <a:pt x="15" y="9"/>
                  </a:lnTo>
                  <a:lnTo>
                    <a:pt x="15" y="9"/>
                  </a:lnTo>
                  <a:lnTo>
                    <a:pt x="15" y="9"/>
                  </a:lnTo>
                  <a:lnTo>
                    <a:pt x="15" y="9"/>
                  </a:lnTo>
                  <a:lnTo>
                    <a:pt x="15" y="9"/>
                  </a:lnTo>
                  <a:lnTo>
                    <a:pt x="15" y="9"/>
                  </a:lnTo>
                  <a:lnTo>
                    <a:pt x="14" y="8"/>
                  </a:lnTo>
                  <a:lnTo>
                    <a:pt x="15" y="8"/>
                  </a:lnTo>
                  <a:lnTo>
                    <a:pt x="15" y="8"/>
                  </a:lnTo>
                  <a:lnTo>
                    <a:pt x="15" y="8"/>
                  </a:lnTo>
                  <a:lnTo>
                    <a:pt x="15" y="8"/>
                  </a:lnTo>
                  <a:lnTo>
                    <a:pt x="15" y="8"/>
                  </a:lnTo>
                  <a:lnTo>
                    <a:pt x="15" y="8"/>
                  </a:lnTo>
                  <a:lnTo>
                    <a:pt x="16" y="8"/>
                  </a:lnTo>
                  <a:lnTo>
                    <a:pt x="16" y="8"/>
                  </a:lnTo>
                  <a:lnTo>
                    <a:pt x="16" y="8"/>
                  </a:lnTo>
                  <a:lnTo>
                    <a:pt x="16" y="8"/>
                  </a:lnTo>
                  <a:lnTo>
                    <a:pt x="16" y="8"/>
                  </a:lnTo>
                  <a:lnTo>
                    <a:pt x="16" y="8"/>
                  </a:lnTo>
                  <a:lnTo>
                    <a:pt x="16" y="8"/>
                  </a:lnTo>
                  <a:close/>
                  <a:moveTo>
                    <a:pt x="6" y="10"/>
                  </a:moveTo>
                  <a:lnTo>
                    <a:pt x="5" y="11"/>
                  </a:lnTo>
                  <a:lnTo>
                    <a:pt x="5" y="11"/>
                  </a:lnTo>
                  <a:lnTo>
                    <a:pt x="5" y="11"/>
                  </a:lnTo>
                  <a:lnTo>
                    <a:pt x="5" y="11"/>
                  </a:lnTo>
                  <a:lnTo>
                    <a:pt x="5" y="11"/>
                  </a:lnTo>
                  <a:lnTo>
                    <a:pt x="5" y="11"/>
                  </a:lnTo>
                  <a:lnTo>
                    <a:pt x="4" y="12"/>
                  </a:lnTo>
                  <a:lnTo>
                    <a:pt x="4" y="11"/>
                  </a:lnTo>
                  <a:lnTo>
                    <a:pt x="4" y="11"/>
                  </a:lnTo>
                  <a:lnTo>
                    <a:pt x="4" y="11"/>
                  </a:lnTo>
                  <a:lnTo>
                    <a:pt x="4" y="11"/>
                  </a:lnTo>
                  <a:lnTo>
                    <a:pt x="4" y="11"/>
                  </a:lnTo>
                  <a:lnTo>
                    <a:pt x="4" y="11"/>
                  </a:lnTo>
                  <a:lnTo>
                    <a:pt x="4" y="10"/>
                  </a:lnTo>
                  <a:lnTo>
                    <a:pt x="4" y="10"/>
                  </a:lnTo>
                  <a:lnTo>
                    <a:pt x="4" y="10"/>
                  </a:lnTo>
                  <a:lnTo>
                    <a:pt x="4" y="10"/>
                  </a:lnTo>
                  <a:lnTo>
                    <a:pt x="4" y="10"/>
                  </a:lnTo>
                  <a:lnTo>
                    <a:pt x="4" y="10"/>
                  </a:lnTo>
                  <a:lnTo>
                    <a:pt x="4" y="10"/>
                  </a:lnTo>
                  <a:lnTo>
                    <a:pt x="4" y="10"/>
                  </a:lnTo>
                  <a:lnTo>
                    <a:pt x="5" y="10"/>
                  </a:lnTo>
                  <a:lnTo>
                    <a:pt x="5" y="10"/>
                  </a:lnTo>
                  <a:lnTo>
                    <a:pt x="5" y="10"/>
                  </a:lnTo>
                  <a:lnTo>
                    <a:pt x="5" y="10"/>
                  </a:lnTo>
                  <a:lnTo>
                    <a:pt x="5" y="10"/>
                  </a:lnTo>
                  <a:lnTo>
                    <a:pt x="5" y="10"/>
                  </a:lnTo>
                  <a:close/>
                  <a:moveTo>
                    <a:pt x="8" y="6"/>
                  </a:moveTo>
                  <a:lnTo>
                    <a:pt x="7" y="6"/>
                  </a:lnTo>
                  <a:lnTo>
                    <a:pt x="7" y="6"/>
                  </a:lnTo>
                  <a:lnTo>
                    <a:pt x="7" y="6"/>
                  </a:lnTo>
                  <a:lnTo>
                    <a:pt x="7" y="6"/>
                  </a:lnTo>
                  <a:lnTo>
                    <a:pt x="7" y="6"/>
                  </a:lnTo>
                  <a:lnTo>
                    <a:pt x="7" y="6"/>
                  </a:lnTo>
                  <a:lnTo>
                    <a:pt x="6" y="6"/>
                  </a:lnTo>
                  <a:lnTo>
                    <a:pt x="6" y="6"/>
                  </a:lnTo>
                  <a:lnTo>
                    <a:pt x="6" y="6"/>
                  </a:lnTo>
                  <a:lnTo>
                    <a:pt x="6" y="6"/>
                  </a:lnTo>
                  <a:lnTo>
                    <a:pt x="6" y="6"/>
                  </a:lnTo>
                  <a:lnTo>
                    <a:pt x="6" y="6"/>
                  </a:lnTo>
                  <a:lnTo>
                    <a:pt x="6" y="6"/>
                  </a:lnTo>
                  <a:lnTo>
                    <a:pt x="6" y="6"/>
                  </a:lnTo>
                  <a:lnTo>
                    <a:pt x="6" y="5"/>
                  </a:lnTo>
                  <a:lnTo>
                    <a:pt x="6" y="5"/>
                  </a:lnTo>
                  <a:lnTo>
                    <a:pt x="6" y="5"/>
                  </a:lnTo>
                  <a:lnTo>
                    <a:pt x="6" y="5"/>
                  </a:lnTo>
                  <a:lnTo>
                    <a:pt x="6" y="5"/>
                  </a:lnTo>
                  <a:lnTo>
                    <a:pt x="6" y="5"/>
                  </a:lnTo>
                  <a:lnTo>
                    <a:pt x="6" y="4"/>
                  </a:lnTo>
                  <a:lnTo>
                    <a:pt x="7" y="5"/>
                  </a:lnTo>
                  <a:lnTo>
                    <a:pt x="7" y="5"/>
                  </a:lnTo>
                  <a:lnTo>
                    <a:pt x="7" y="5"/>
                  </a:lnTo>
                  <a:lnTo>
                    <a:pt x="7" y="5"/>
                  </a:lnTo>
                  <a:lnTo>
                    <a:pt x="7" y="5"/>
                  </a:lnTo>
                  <a:lnTo>
                    <a:pt x="7" y="5"/>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GRAPHIC DESIGNER</a:t>
              </a:r>
            </a:p>
          </p:txBody>
        </p:sp>
      </p:grpSp>
      <p:grpSp>
        <p:nvGrpSpPr>
          <p:cNvPr id="19" name="Ticket · Trailer editor"/>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play"/>
            <p:cNvSpPr/>
            <p:nvPr/>
          </p:nvSpPr>
          <p:spPr>
            <a:xfrm>
              <a:off x="5272088" y="1969294"/>
              <a:ext cx="122238" cy="157162"/>
            </a:xfrm>
            <a:custGeom>
              <a:avLst/>
              <a:gdLst/>
              <a:ahLst/>
              <a:cxnLst/>
              <a:rect l="l" t="t" r="r" b="b"/>
              <a:pathLst>
                <a:path w="14" h="18">
                  <a:moveTo>
                    <a:pt x="0" y="0"/>
                  </a:moveTo>
                  <a:lnTo>
                    <a:pt x="14" y="9"/>
                  </a:lnTo>
                  <a:lnTo>
                    <a:pt x="0" y="18"/>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TRAILER EDITOR</a:t>
              </a:r>
            </a:p>
          </p:txBody>
        </p:sp>
      </p:grpSp>
      <p:grpSp>
        <p:nvGrpSpPr>
          <p:cNvPr id="26" name="Ticket · Publicist"/>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mic"/>
            <p:cNvSpPr/>
            <p:nvPr/>
          </p:nvSpPr>
          <p:spPr>
            <a:xfrm>
              <a:off x="7473156" y="1960562"/>
              <a:ext cx="122238" cy="174625"/>
            </a:xfrm>
            <a:custGeom>
              <a:avLst/>
              <a:gdLst/>
              <a:ahLst/>
              <a:cxnLst/>
              <a:rect l="l" t="t" r="r" b="b"/>
              <a:pathLst>
                <a:path w="14" h="20">
                  <a:moveTo>
                    <a:pt x="7" y="17"/>
                  </a:moveTo>
                  <a:lnTo>
                    <a:pt x="7" y="20"/>
                  </a:lnTo>
                  <a:moveTo>
                    <a:pt x="14" y="8"/>
                  </a:moveTo>
                  <a:lnTo>
                    <a:pt x="14" y="10"/>
                  </a:lnTo>
                  <a:lnTo>
                    <a:pt x="14" y="12"/>
                  </a:lnTo>
                  <a:lnTo>
                    <a:pt x="13" y="14"/>
                  </a:lnTo>
                  <a:lnTo>
                    <a:pt x="11" y="16"/>
                  </a:lnTo>
                  <a:lnTo>
                    <a:pt x="9" y="17"/>
                  </a:lnTo>
                  <a:lnTo>
                    <a:pt x="7" y="17"/>
                  </a:lnTo>
                  <a:lnTo>
                    <a:pt x="5" y="17"/>
                  </a:lnTo>
                  <a:lnTo>
                    <a:pt x="3" y="16"/>
                  </a:lnTo>
                  <a:lnTo>
                    <a:pt x="1" y="14"/>
                  </a:lnTo>
                  <a:lnTo>
                    <a:pt x="0" y="12"/>
                  </a:lnTo>
                  <a:lnTo>
                    <a:pt x="0" y="10"/>
                  </a:lnTo>
                  <a:lnTo>
                    <a:pt x="0" y="8"/>
                  </a:lnTo>
                  <a:moveTo>
                    <a:pt x="7" y="0"/>
                  </a:moveTo>
                  <a:lnTo>
                    <a:pt x="8" y="0"/>
                  </a:lnTo>
                  <a:lnTo>
                    <a:pt x="9" y="0"/>
                  </a:lnTo>
                  <a:lnTo>
                    <a:pt x="9" y="1"/>
                  </a:lnTo>
                  <a:lnTo>
                    <a:pt x="10" y="2"/>
                  </a:lnTo>
                  <a:lnTo>
                    <a:pt x="10" y="2"/>
                  </a:lnTo>
                  <a:lnTo>
                    <a:pt x="10" y="3"/>
                  </a:lnTo>
                  <a:lnTo>
                    <a:pt x="10" y="10"/>
                  </a:lnTo>
                  <a:lnTo>
                    <a:pt x="10" y="11"/>
                  </a:lnTo>
                  <a:lnTo>
                    <a:pt x="10" y="12"/>
                  </a:lnTo>
                  <a:lnTo>
                    <a:pt x="9" y="12"/>
                  </a:lnTo>
                  <a:lnTo>
                    <a:pt x="9" y="13"/>
                  </a:lnTo>
                  <a:lnTo>
                    <a:pt x="8" y="13"/>
                  </a:lnTo>
                  <a:lnTo>
                    <a:pt x="7" y="13"/>
                  </a:lnTo>
                  <a:lnTo>
                    <a:pt x="7" y="13"/>
                  </a:lnTo>
                  <a:lnTo>
                    <a:pt x="6" y="13"/>
                  </a:lnTo>
                  <a:lnTo>
                    <a:pt x="5" y="13"/>
                  </a:lnTo>
                  <a:lnTo>
                    <a:pt x="5" y="12"/>
                  </a:lnTo>
                  <a:lnTo>
                    <a:pt x="4" y="12"/>
                  </a:lnTo>
                  <a:lnTo>
                    <a:pt x="4" y="11"/>
                  </a:lnTo>
                  <a:lnTo>
                    <a:pt x="4" y="10"/>
                  </a:lnTo>
                  <a:lnTo>
                    <a:pt x="4" y="3"/>
                  </a:lnTo>
                  <a:lnTo>
                    <a:pt x="4" y="2"/>
                  </a:lnTo>
                  <a:lnTo>
                    <a:pt x="4" y="1"/>
                  </a:lnTo>
                  <a:lnTo>
                    <a:pt x="5" y="1"/>
                  </a:lnTo>
                  <a:lnTo>
                    <a:pt x="5" y="0"/>
                  </a:lnTo>
                  <a:lnTo>
                    <a:pt x="6" y="0"/>
                  </a:lnTo>
                  <a:lnTo>
                    <a:pt x="7" y="0"/>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PUBLICIST</a:t>
              </a:r>
            </a:p>
          </p:txBody>
        </p:sp>
      </p:grpSp>
      <p:grpSp>
        <p:nvGrpSpPr>
          <p:cNvPr id="33" name="Ticket · Events coordinator"/>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calendar"/>
            <p:cNvSpPr/>
            <p:nvPr/>
          </p:nvSpPr>
          <p:spPr>
            <a:xfrm>
              <a:off x="9665494" y="1960562"/>
              <a:ext cx="157162" cy="165894"/>
            </a:xfrm>
            <a:custGeom>
              <a:avLst/>
              <a:gdLst/>
              <a:ahLst/>
              <a:cxnLst/>
              <a:rect l="l" t="t" r="r" b="b"/>
              <a:pathLst>
                <a:path w="18" h="19">
                  <a:moveTo>
                    <a:pt x="5" y="0"/>
                  </a:moveTo>
                  <a:lnTo>
                    <a:pt x="5" y="3"/>
                  </a:lnTo>
                  <a:moveTo>
                    <a:pt x="13" y="0"/>
                  </a:moveTo>
                  <a:lnTo>
                    <a:pt x="13" y="3"/>
                  </a:lnTo>
                  <a:moveTo>
                    <a:pt x="16" y="1"/>
                  </a:moveTo>
                  <a:lnTo>
                    <a:pt x="17" y="1"/>
                  </a:lnTo>
                  <a:lnTo>
                    <a:pt x="17" y="1"/>
                  </a:lnTo>
                  <a:lnTo>
                    <a:pt x="17" y="2"/>
                  </a:lnTo>
                  <a:lnTo>
                    <a:pt x="18" y="2"/>
                  </a:lnTo>
                  <a:lnTo>
                    <a:pt x="18" y="2"/>
                  </a:lnTo>
                  <a:lnTo>
                    <a:pt x="18" y="3"/>
                  </a:lnTo>
                  <a:lnTo>
                    <a:pt x="18" y="17"/>
                  </a:lnTo>
                  <a:lnTo>
                    <a:pt x="18" y="18"/>
                  </a:lnTo>
                  <a:lnTo>
                    <a:pt x="18" y="18"/>
                  </a:lnTo>
                  <a:lnTo>
                    <a:pt x="17" y="18"/>
                  </a:lnTo>
                  <a:lnTo>
                    <a:pt x="17" y="19"/>
                  </a:lnTo>
                  <a:lnTo>
                    <a:pt x="17" y="19"/>
                  </a:lnTo>
                  <a:lnTo>
                    <a:pt x="16" y="19"/>
                  </a:lnTo>
                  <a:lnTo>
                    <a:pt x="2" y="19"/>
                  </a:lnTo>
                  <a:lnTo>
                    <a:pt x="1" y="19"/>
                  </a:lnTo>
                  <a:lnTo>
                    <a:pt x="1" y="19"/>
                  </a:lnTo>
                  <a:lnTo>
                    <a:pt x="1" y="18"/>
                  </a:lnTo>
                  <a:lnTo>
                    <a:pt x="0" y="18"/>
                  </a:lnTo>
                  <a:lnTo>
                    <a:pt x="0" y="18"/>
                  </a:lnTo>
                  <a:lnTo>
                    <a:pt x="0" y="17"/>
                  </a:lnTo>
                  <a:lnTo>
                    <a:pt x="0" y="3"/>
                  </a:lnTo>
                  <a:lnTo>
                    <a:pt x="0" y="2"/>
                  </a:lnTo>
                  <a:lnTo>
                    <a:pt x="0" y="2"/>
                  </a:lnTo>
                  <a:lnTo>
                    <a:pt x="1" y="2"/>
                  </a:lnTo>
                  <a:lnTo>
                    <a:pt x="1" y="1"/>
                  </a:lnTo>
                  <a:lnTo>
                    <a:pt x="1" y="1"/>
                  </a:lnTo>
                  <a:lnTo>
                    <a:pt x="2" y="1"/>
                  </a:lnTo>
                  <a:close/>
                  <a:moveTo>
                    <a:pt x="0" y="7"/>
                  </a:moveTo>
                  <a:lnTo>
                    <a:pt x="18" y="7"/>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EVENTS COORDINATOR</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10668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Create poster</a:t>
            </a:r>
          </a:p>
        </p:txBody>
      </p:sp>
      <p:cxnSp>
        <p:nvCxnSpPr>
          <p:cNvPr id="43" name="Divider"/>
          <p:cNvCxnSpPr/>
          <p:nvPr/>
        </p:nvCxnSpPr>
        <p:spPr>
          <a:xfrm>
            <a:off x="17716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905000" y="3162300"/>
            <a:ext cx="8286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Edit trailer</a:t>
            </a:r>
          </a:p>
        </p:txBody>
      </p:sp>
      <p:cxnSp>
        <p:nvCxnSpPr>
          <p:cNvPr id="45" name="Divider"/>
          <p:cNvCxnSpPr/>
          <p:nvPr/>
        </p:nvCxnSpPr>
        <p:spPr>
          <a:xfrm>
            <a:off x="28289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2962275" y="3162300"/>
            <a:ext cx="13620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Launch campaign</a:t>
            </a:r>
          </a:p>
        </p:txBody>
      </p:sp>
      <p:cxnSp>
        <p:nvCxnSpPr>
          <p:cNvPr id="47" name="Divider"/>
          <p:cNvCxnSpPr/>
          <p:nvPr/>
        </p:nvCxnSpPr>
        <p:spPr>
          <a:xfrm>
            <a:off x="44196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4552950" y="3162300"/>
            <a:ext cx="125730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Media interviews</a:t>
            </a:r>
          </a:p>
        </p:txBody>
      </p:sp>
      <p:cxnSp>
        <p:nvCxnSpPr>
          <p:cNvPr id="49" name="Divider"/>
          <p:cNvCxnSpPr/>
          <p:nvPr/>
        </p:nvCxnSpPr>
        <p:spPr>
          <a:xfrm>
            <a:off x="590550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6038850" y="3162300"/>
            <a:ext cx="7334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Premiere</a:t>
            </a:r>
          </a:p>
        </p:txBody>
      </p:sp>
      <p:pic>
        <p:nvPicPr>
          <p:cNvPr id="51" name="Still" descr="AdobeStock_2151847187-017fb37c0714.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Liam, Distribution Assistant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60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24005"/>
        </a:solidFill>
        <a:effectLst/>
      </p:bgPr>
    </p:bg>
    <p:spTree>
      <p:nvGrpSpPr>
        <p:cNvPr id="1" name=""/>
        <p:cNvGrpSpPr/>
        <p:nvPr/>
      </p:nvGrpSpPr>
      <p:grpSpPr>
        <a:xfrm>
          <a:off x="0" y="0"/>
          <a:ext cx="0" cy="0"/>
          <a:chOff x="0" y="0"/>
          <a:chExt cx="0" cy="0"/>
        </a:xfrm>
      </p:grpSpPr>
      <p:grpSp>
        <p:nvGrpSpPr>
          <p:cNvPr id="2" name="Badge · exercise"/>
          <p:cNvGrpSpPr/>
          <p:nvPr/>
        </p:nvGrpSpPr>
        <p:grpSpPr>
          <a:xfrm>
            <a:off x="609600" y="495300"/>
            <a:ext cx="609600" cy="609600"/>
            <a:chOff x="609600" y="495300"/>
            <a:chExt cx="609600" cy="609600"/>
          </a:xfrm>
        </p:grpSpPr>
        <p:sp>
          <p:nvSpPr>
            <p:cNvPr id="3" name="Square"/>
            <p:cNvSpPr/>
            <p:nvPr/>
          </p:nvSpPr>
          <p:spPr>
            <a:xfrm>
              <a:off x="609600" y="495300"/>
              <a:ext cx="609600" cy="609600"/>
            </a:xfrm>
            <a:prstGeom prst="rect">
              <a:avLst/>
            </a:prstGeom>
            <a:no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 pen-line"/>
            <p:cNvSpPr/>
            <p:nvPr/>
          </p:nvSpPr>
          <p:spPr>
            <a:xfrm>
              <a:off x="787400" y="673100"/>
              <a:ext cx="254000" cy="254000"/>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25400"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Kicker"/>
          <p:cNvSpPr txBox="1"/>
          <p:nvPr/>
        </p:nvSpPr>
        <p:spPr>
          <a:xfrm>
            <a:off x="1390650" y="676275"/>
            <a:ext cx="6667500" cy="247650"/>
          </a:xfrm>
          <a:prstGeom prst="rect">
            <a:avLst/>
          </a:prstGeom>
          <a:noFill/>
        </p:spPr>
        <p:txBody>
          <a:bodyPr wrap="square" lIns="0" tIns="0" rIns="0" bIns="0" anchor="t">
            <a:spAutoFit/>
          </a:bodyPr>
          <a:lstStyle/>
          <a:p>
            <a:pPr algn="l">
              <a:lnSpc>
                <a:spcPct val="130000"/>
              </a:lnSpc>
            </a:pPr>
            <a:r>
              <a:rPr sz="1425" b="1" spc="314">
                <a:solidFill>
                  <a:srgbClr val="FFFFFF"/>
                </a:solidFill>
                <a:latin typeface="Archivo"/>
              </a:rPr>
              <a:t>EXERCISE 5 - TEACHER’S PACK P.6</a:t>
            </a:r>
          </a:p>
        </p:txBody>
      </p:sp>
      <p:sp>
        <p:nvSpPr>
          <p:cNvPr id="6" name="Title"/>
          <p:cNvSpPr txBox="1"/>
          <p:nvPr/>
        </p:nvSpPr>
        <p:spPr>
          <a:xfrm>
            <a:off x="609600" y="1333500"/>
            <a:ext cx="10477500" cy="670560"/>
          </a:xfrm>
          <a:prstGeom prst="rect">
            <a:avLst/>
          </a:prstGeom>
          <a:noFill/>
        </p:spPr>
        <p:txBody>
          <a:bodyPr wrap="square" lIns="0" tIns="0" rIns="0" bIns="0" anchor="t">
            <a:spAutoFit/>
          </a:bodyPr>
          <a:lstStyle/>
          <a:p>
            <a:pPr algn="l">
              <a:lnSpc>
                <a:spcPct val="104000"/>
              </a:lnSpc>
            </a:pPr>
            <a:r>
              <a:rPr sz="4500" b="0" spc="-112">
                <a:solidFill>
                  <a:srgbClr val="FFFFFF"/>
                </a:solidFill>
                <a:latin typeface="Archivo Black"/>
              </a:rPr>
              <a:t>You are a marketing agency</a:t>
            </a:r>
          </a:p>
        </p:txBody>
      </p:sp>
      <p:sp>
        <p:nvSpPr>
          <p:cNvPr id="7" name="Step"/>
          <p:cNvSpPr txBox="1"/>
          <p:nvPr/>
        </p:nvSpPr>
        <p:spPr>
          <a:xfrm>
            <a:off x="609600" y="2343150"/>
            <a:ext cx="7429500" cy="1273302"/>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Mr. Beast has decided to release a movie in cinemas. The movie will be a fly-on-the-wall documentary of his life, but will also include some of his trademark challenges with contestants. He wants this movie to help him find new audiences while at the same time satisfying his massive fanbase.</a:t>
            </a:r>
          </a:p>
        </p:txBody>
      </p:sp>
      <p:cxnSp>
        <p:nvCxnSpPr>
          <p:cNvPr id="8" name="Step rule"/>
          <p:cNvCxnSpPr/>
          <p:nvPr/>
        </p:nvCxnSpPr>
        <p:spPr>
          <a:xfrm>
            <a:off x="609600" y="3654552"/>
            <a:ext cx="7429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9" name="Step"/>
          <p:cNvSpPr txBox="1"/>
          <p:nvPr/>
        </p:nvSpPr>
        <p:spPr>
          <a:xfrm>
            <a:off x="609600" y="3864102"/>
            <a:ext cx="7429500" cy="665226"/>
          </a:xfrm>
          <a:prstGeom prst="rect">
            <a:avLst/>
          </a:prstGeom>
          <a:noFill/>
        </p:spPr>
        <p:txBody>
          <a:bodyPr wrap="square" lIns="0" tIns="0" rIns="0" bIns="0" anchor="t">
            <a:spAutoFit/>
          </a:bodyPr>
          <a:lstStyle/>
          <a:p>
            <a:pPr algn="l">
              <a:lnSpc>
                <a:spcPct val="140000"/>
              </a:lnSpc>
            </a:pPr>
            <a:r>
              <a:rPr sz="1425" b="1">
                <a:solidFill>
                  <a:srgbClr val="FFFFFF"/>
                </a:solidFill>
                <a:latin typeface="Inter Tight"/>
              </a:rPr>
              <a:t>Design a marketing campaign for the film’s release in cinemas. This can be both ‘real world’ and online.</a:t>
            </a:r>
          </a:p>
        </p:txBody>
      </p:sp>
      <p:cxnSp>
        <p:nvCxnSpPr>
          <p:cNvPr id="10" name="Step rule"/>
          <p:cNvCxnSpPr/>
          <p:nvPr/>
        </p:nvCxnSpPr>
        <p:spPr>
          <a:xfrm>
            <a:off x="609600" y="4567428"/>
            <a:ext cx="74295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1" name="Teacher note"/>
          <p:cNvSpPr txBox="1"/>
          <p:nvPr/>
        </p:nvSpPr>
        <p:spPr>
          <a:xfrm>
            <a:off x="628650" y="4681728"/>
            <a:ext cx="6667500" cy="228600"/>
          </a:xfrm>
          <a:prstGeom prst="rect">
            <a:avLst/>
          </a:prstGeom>
          <a:noFill/>
        </p:spPr>
        <p:txBody>
          <a:bodyPr wrap="square" lIns="0" tIns="0" rIns="0" bIns="0" anchor="t">
            <a:spAutoFit/>
          </a:bodyPr>
          <a:lstStyle/>
          <a:p>
            <a:pPr algn="l">
              <a:lnSpc>
                <a:spcPct val="130000"/>
              </a:lnSpc>
            </a:pPr>
            <a:r>
              <a:rPr sz="1200" b="0">
                <a:solidFill>
                  <a:srgbClr val="F6D9CD"/>
                </a:solidFill>
                <a:latin typeface="Inter Tight"/>
              </a:rPr>
              <a:t>*Teacher show the Mr Beast Super Bowl ad.</a:t>
            </a:r>
          </a:p>
        </p:txBody>
      </p:sp>
      <p:pic>
        <p:nvPicPr>
          <p:cNvPr id="12" name="Still" descr="AdobeStock_340836724-7ed72a994df1.jpg"/>
          <p:cNvPicPr>
            <a:picLocks noChangeAspect="1"/>
          </p:cNvPicPr>
          <p:nvPr/>
        </p:nvPicPr>
        <p:blipFill>
          <a:blip r:embed="rId3"/>
          <a:stretch>
            <a:fillRect/>
          </a:stretch>
        </p:blipFill>
        <p:spPr>
          <a:xfrm>
            <a:off x="0" y="5334000"/>
            <a:ext cx="12192000" cy="1524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AdobeStock_259194127-2eac7bb9560b.jpg"/>
          <p:cNvPicPr>
            <a:picLocks noChangeAspect="1"/>
          </p:cNvPicPr>
          <p:nvPr/>
        </p:nvPicPr>
        <p:blipFill>
          <a:blip r:embed="rId2"/>
          <a:stretch>
            <a:fillRect/>
          </a:stretch>
        </p:blipFill>
        <p:spPr>
          <a:xfrm>
            <a:off x="0" y="0"/>
            <a:ext cx="12192000" cy="6858000"/>
          </a:xfrm>
          <a:prstGeom prst="rect">
            <a:avLst/>
          </a:prstGeom>
        </p:spPr>
      </p:pic>
      <p:sp>
        <p:nvSpPr>
          <p:cNvPr id="3" name="Scrim"/>
          <p:cNvSpPr/>
          <p:nvPr/>
        </p:nvSpPr>
        <p:spPr>
          <a:xfrm>
            <a:off x="0" y="0"/>
            <a:ext cx="12192000" cy="6858000"/>
          </a:xfrm>
          <a:prstGeom prst="rect">
            <a:avLst/>
          </a:prstGeom>
          <a:gradFill rotWithShape="1">
            <a:gsLst>
              <a:gs pos="0">
                <a:srgbClr val="003940">
                  <a:alpha val="94000"/>
                </a:srgbClr>
              </a:gs>
              <a:gs pos="45000">
                <a:srgbClr val="003940">
                  <a:alpha val="78000"/>
                </a:srgbClr>
              </a:gs>
              <a:gs pos="100000">
                <a:srgbClr val="003940">
                  <a:alpha val="38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hip"/>
          <p:cNvSpPr txBox="1"/>
          <p:nvPr/>
        </p:nvSpPr>
        <p:spPr>
          <a:xfrm>
            <a:off x="609600" y="666750"/>
            <a:ext cx="1704784"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FIVE</a:t>
            </a:r>
          </a:p>
        </p:txBody>
      </p:sp>
      <p:sp>
        <p:nvSpPr>
          <p:cNvPr id="5" name="Title"/>
          <p:cNvSpPr txBox="1"/>
          <p:nvPr/>
        </p:nvSpPr>
        <p:spPr>
          <a:xfrm>
            <a:off x="609600" y="3616452"/>
            <a:ext cx="8382000" cy="2136648"/>
          </a:xfrm>
          <a:prstGeom prst="rect">
            <a:avLst/>
          </a:prstGeom>
          <a:noFill/>
        </p:spPr>
        <p:txBody>
          <a:bodyPr wrap="square" lIns="0" tIns="0" rIns="0" bIns="0" anchor="t">
            <a:spAutoFit/>
          </a:bodyPr>
          <a:lstStyle/>
          <a:p>
            <a:pPr algn="l">
              <a:lnSpc>
                <a:spcPct val="104000"/>
              </a:lnSpc>
            </a:pPr>
            <a:r>
              <a:rPr sz="7800" b="0" spc="-195">
                <a:solidFill>
                  <a:srgbClr val="FFFFFF"/>
                </a:solidFill>
                <a:latin typeface="Archivo Black"/>
              </a:rPr>
              <a:t>What is ‘Exhibition’?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6096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FIVE</a:t>
            </a:r>
          </a:p>
        </p:txBody>
      </p:sp>
      <p:sp>
        <p:nvSpPr>
          <p:cNvPr id="3" name="Title"/>
          <p:cNvSpPr txBox="1"/>
          <p:nvPr/>
        </p:nvSpPr>
        <p:spPr>
          <a:xfrm>
            <a:off x="609600" y="990600"/>
            <a:ext cx="4381500" cy="1185672"/>
          </a:xfrm>
          <a:prstGeom prst="rect">
            <a:avLst/>
          </a:prstGeom>
          <a:noFill/>
        </p:spPr>
        <p:txBody>
          <a:bodyPr wrap="square" lIns="0" tIns="0" rIns="0" bIns="0" anchor="t">
            <a:spAutoFit/>
          </a:bodyPr>
          <a:lstStyle/>
          <a:p>
            <a:pPr algn="l">
              <a:lnSpc>
                <a:spcPct val="104000"/>
              </a:lnSpc>
            </a:pPr>
            <a:r>
              <a:rPr sz="4200" b="0" spc="-105">
                <a:solidFill>
                  <a:srgbClr val="131313"/>
                </a:solidFill>
                <a:latin typeface="Archivo Black"/>
              </a:rPr>
              <a:t>What is ‘Exhibition’?</a:t>
            </a:r>
          </a:p>
        </p:txBody>
      </p:sp>
      <p:sp>
        <p:nvSpPr>
          <p:cNvPr id="4" name="Body"/>
          <p:cNvSpPr txBox="1"/>
          <p:nvPr/>
        </p:nvSpPr>
        <p:spPr>
          <a:xfrm>
            <a:off x="5334000" y="723900"/>
            <a:ext cx="6248400" cy="1428750"/>
          </a:xfrm>
          <a:prstGeom prst="rect">
            <a:avLst/>
          </a:prstGeom>
          <a:noFill/>
        </p:spPr>
        <p:txBody>
          <a:bodyPr wrap="square" lIns="0" tIns="0" rIns="0" bIns="0" anchor="t">
            <a:spAutoFit/>
          </a:bodyPr>
          <a:lstStyle/>
          <a:p>
            <a:pPr algn="l">
              <a:lnSpc>
                <a:spcPct val="150000"/>
              </a:lnSpc>
            </a:pPr>
            <a:r>
              <a:rPr sz="1500" b="0">
                <a:solidFill>
                  <a:srgbClr val="131313"/>
                </a:solidFill>
                <a:latin typeface="Inter Tight"/>
              </a:rPr>
              <a:t>Exhibition — This is when the film is finally shown to audiences! Cinemas are part of the ‘exhibition’ stage, and they have many people working in different roles, from programmers to catering. Reviews and analysis of the box office also happen during Exhibition.</a:t>
            </a:r>
          </a:p>
        </p:txBody>
      </p:sp>
      <p:pic>
        <p:nvPicPr>
          <p:cNvPr id="5" name="Still" descr="AdobeStock_691507178-6dba57ff4db1.jpg"/>
          <p:cNvPicPr>
            <a:picLocks noChangeAspect="1"/>
          </p:cNvPicPr>
          <p:nvPr/>
        </p:nvPicPr>
        <p:blipFill>
          <a:blip r:embed="rId2"/>
          <a:stretch>
            <a:fillRect/>
          </a:stretch>
        </p:blipFill>
        <p:spPr>
          <a:xfrm>
            <a:off x="0" y="3810000"/>
            <a:ext cx="12192000" cy="304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24005"/>
        </a:solidFill>
        <a:effectLst/>
      </p:bgPr>
    </p:bg>
    <p:spTree>
      <p:nvGrpSpPr>
        <p:cNvPr id="1" name=""/>
        <p:cNvGrpSpPr/>
        <p:nvPr/>
      </p:nvGrpSpPr>
      <p:grpSpPr>
        <a:xfrm>
          <a:off x="0" y="0"/>
          <a:ext cx="0" cy="0"/>
          <a:chOff x="0" y="0"/>
          <a:chExt cx="0" cy="0"/>
        </a:xfrm>
      </p:grpSpPr>
      <p:pic>
        <p:nvPicPr>
          <p:cNvPr id="2" name="Still" descr="AdobeStock_334487622-5cfb4626625e.jpg"/>
          <p:cNvPicPr>
            <a:picLocks noChangeAspect="1"/>
          </p:cNvPicPr>
          <p:nvPr/>
        </p:nvPicPr>
        <p:blipFill>
          <a:blip r:embed="rId2"/>
          <a:stretch>
            <a:fillRect/>
          </a:stretch>
        </p:blipFill>
        <p:spPr>
          <a:xfrm>
            <a:off x="6667500" y="0"/>
            <a:ext cx="5524500" cy="6858000"/>
          </a:xfrm>
          <a:prstGeom prst="rect">
            <a:avLst/>
          </a:prstGeom>
        </p:spPr>
      </p:pic>
      <p:grpSp>
        <p:nvGrpSpPr>
          <p:cNvPr id="3" name="Badge · exercise"/>
          <p:cNvGrpSpPr/>
          <p:nvPr/>
        </p:nvGrpSpPr>
        <p:grpSpPr>
          <a:xfrm>
            <a:off x="609600" y="495300"/>
            <a:ext cx="609600" cy="609600"/>
            <a:chOff x="609600" y="495300"/>
            <a:chExt cx="609600" cy="609600"/>
          </a:xfrm>
        </p:grpSpPr>
        <p:sp>
          <p:nvSpPr>
            <p:cNvPr id="4" name="Square"/>
            <p:cNvSpPr/>
            <p:nvPr/>
          </p:nvSpPr>
          <p:spPr>
            <a:xfrm>
              <a:off x="609600" y="495300"/>
              <a:ext cx="609600" cy="609600"/>
            </a:xfrm>
            <a:prstGeom prst="rect">
              <a:avLst/>
            </a:prstGeom>
            <a:no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con · pen-line"/>
            <p:cNvSpPr/>
            <p:nvPr/>
          </p:nvSpPr>
          <p:spPr>
            <a:xfrm>
              <a:off x="787400" y="673100"/>
              <a:ext cx="254000" cy="254000"/>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25400"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6" name="Kicker"/>
          <p:cNvSpPr txBox="1"/>
          <p:nvPr/>
        </p:nvSpPr>
        <p:spPr>
          <a:xfrm>
            <a:off x="1390650" y="676275"/>
            <a:ext cx="6667500" cy="247650"/>
          </a:xfrm>
          <a:prstGeom prst="rect">
            <a:avLst/>
          </a:prstGeom>
          <a:noFill/>
        </p:spPr>
        <p:txBody>
          <a:bodyPr wrap="square" lIns="0" tIns="0" rIns="0" bIns="0" anchor="t">
            <a:spAutoFit/>
          </a:bodyPr>
          <a:lstStyle/>
          <a:p>
            <a:pPr algn="l">
              <a:lnSpc>
                <a:spcPct val="130000"/>
              </a:lnSpc>
            </a:pPr>
            <a:r>
              <a:rPr sz="1425" b="1" spc="314">
                <a:solidFill>
                  <a:srgbClr val="FFFFFF"/>
                </a:solidFill>
                <a:latin typeface="Archivo"/>
              </a:rPr>
              <a:t>EXERCISE 6 - TEACHER’S PACK P.7</a:t>
            </a:r>
          </a:p>
        </p:txBody>
      </p:sp>
      <p:sp>
        <p:nvSpPr>
          <p:cNvPr id="7" name="Title"/>
          <p:cNvSpPr txBox="1"/>
          <p:nvPr/>
        </p:nvSpPr>
        <p:spPr>
          <a:xfrm>
            <a:off x="609600" y="1562100"/>
            <a:ext cx="5524500" cy="2453640"/>
          </a:xfrm>
          <a:prstGeom prst="rect">
            <a:avLst/>
          </a:prstGeom>
          <a:noFill/>
        </p:spPr>
        <p:txBody>
          <a:bodyPr wrap="square" lIns="0" tIns="0" rIns="0" bIns="0" anchor="t">
            <a:spAutoFit/>
          </a:bodyPr>
          <a:lstStyle/>
          <a:p>
            <a:pPr algn="l">
              <a:lnSpc>
                <a:spcPct val="104000"/>
              </a:lnSpc>
            </a:pPr>
            <a:r>
              <a:rPr sz="4500" b="0" spc="-112">
                <a:solidFill>
                  <a:srgbClr val="FFFFFF"/>
                </a:solidFill>
                <a:latin typeface="Archivo Black"/>
              </a:rPr>
              <a:t>List all the ways</a:t>
            </a:r>
          </a:p>
          <a:p>
            <a:pPr algn="l">
              <a:lnSpc>
                <a:spcPct val="104000"/>
              </a:lnSpc>
            </a:pPr>
            <a:r>
              <a:rPr sz="4500" b="0" spc="-112">
                <a:solidFill>
                  <a:srgbClr val="FFFFFF"/>
                </a:solidFill>
                <a:latin typeface="Archivo Black"/>
              </a:rPr>
              <a:t>that you access</a:t>
            </a:r>
          </a:p>
          <a:p>
            <a:pPr algn="l">
              <a:lnSpc>
                <a:spcPct val="104000"/>
              </a:lnSpc>
            </a:pPr>
            <a:r>
              <a:rPr sz="4500" b="0" spc="-112">
                <a:solidFill>
                  <a:srgbClr val="FFFFFF"/>
                </a:solidFill>
                <a:latin typeface="Archivo Black"/>
              </a:rPr>
              <a:t>the films that</a:t>
            </a:r>
          </a:p>
          <a:p>
            <a:pPr algn="l">
              <a:lnSpc>
                <a:spcPct val="104000"/>
              </a:lnSpc>
            </a:pPr>
            <a:r>
              <a:rPr sz="4500" b="0" spc="-112">
                <a:solidFill>
                  <a:srgbClr val="FFFFFF"/>
                </a:solidFill>
                <a:latin typeface="Archivo Black"/>
              </a:rPr>
              <a:t>you watch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Exhibition</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Where audiences watch</a:t>
            </a:r>
          </a:p>
        </p:txBody>
      </p:sp>
      <p:grpSp>
        <p:nvGrpSpPr>
          <p:cNvPr id="5" name="Ticket · Cinema manager"/>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ticket"/>
            <p:cNvSpPr/>
            <p:nvPr/>
          </p:nvSpPr>
          <p:spPr>
            <a:xfrm>
              <a:off x="817562" y="1986756"/>
              <a:ext cx="174625" cy="122238"/>
            </a:xfrm>
            <a:custGeom>
              <a:avLst/>
              <a:gdLst/>
              <a:ahLst/>
              <a:cxnLst/>
              <a:rect l="l" t="t" r="r" b="b"/>
              <a:pathLst>
                <a:path w="20" h="14">
                  <a:moveTo>
                    <a:pt x="0" y="4"/>
                  </a:moveTo>
                  <a:lnTo>
                    <a:pt x="1" y="4"/>
                  </a:lnTo>
                  <a:lnTo>
                    <a:pt x="2" y="5"/>
                  </a:lnTo>
                  <a:lnTo>
                    <a:pt x="2" y="5"/>
                  </a:lnTo>
                  <a:lnTo>
                    <a:pt x="3" y="6"/>
                  </a:lnTo>
                  <a:lnTo>
                    <a:pt x="3" y="7"/>
                  </a:lnTo>
                  <a:lnTo>
                    <a:pt x="3" y="8"/>
                  </a:lnTo>
                  <a:lnTo>
                    <a:pt x="2" y="9"/>
                  </a:lnTo>
                  <a:lnTo>
                    <a:pt x="2" y="9"/>
                  </a:lnTo>
                  <a:lnTo>
                    <a:pt x="1" y="10"/>
                  </a:lnTo>
                  <a:lnTo>
                    <a:pt x="0" y="10"/>
                  </a:lnTo>
                  <a:lnTo>
                    <a:pt x="0" y="12"/>
                  </a:lnTo>
                  <a:lnTo>
                    <a:pt x="0" y="12"/>
                  </a:lnTo>
                  <a:lnTo>
                    <a:pt x="0" y="13"/>
                  </a:lnTo>
                  <a:lnTo>
                    <a:pt x="0" y="13"/>
                  </a:lnTo>
                  <a:lnTo>
                    <a:pt x="0" y="13"/>
                  </a:lnTo>
                  <a:lnTo>
                    <a:pt x="1" y="13"/>
                  </a:lnTo>
                  <a:lnTo>
                    <a:pt x="1" y="14"/>
                  </a:lnTo>
                  <a:lnTo>
                    <a:pt x="1" y="14"/>
                  </a:lnTo>
                  <a:lnTo>
                    <a:pt x="1" y="14"/>
                  </a:lnTo>
                  <a:lnTo>
                    <a:pt x="2" y="14"/>
                  </a:lnTo>
                  <a:lnTo>
                    <a:pt x="2" y="14"/>
                  </a:lnTo>
                  <a:lnTo>
                    <a:pt x="18" y="14"/>
                  </a:lnTo>
                  <a:lnTo>
                    <a:pt x="18" y="14"/>
                  </a:lnTo>
                  <a:lnTo>
                    <a:pt x="19" y="14"/>
                  </a:lnTo>
                  <a:lnTo>
                    <a:pt x="19" y="14"/>
                  </a:lnTo>
                  <a:lnTo>
                    <a:pt x="19" y="14"/>
                  </a:lnTo>
                  <a:lnTo>
                    <a:pt x="19" y="13"/>
                  </a:lnTo>
                  <a:lnTo>
                    <a:pt x="20" y="13"/>
                  </a:lnTo>
                  <a:lnTo>
                    <a:pt x="20" y="13"/>
                  </a:lnTo>
                  <a:lnTo>
                    <a:pt x="20" y="13"/>
                  </a:lnTo>
                  <a:lnTo>
                    <a:pt x="20" y="12"/>
                  </a:lnTo>
                  <a:lnTo>
                    <a:pt x="20" y="12"/>
                  </a:lnTo>
                  <a:lnTo>
                    <a:pt x="20" y="10"/>
                  </a:lnTo>
                  <a:lnTo>
                    <a:pt x="19" y="10"/>
                  </a:lnTo>
                  <a:lnTo>
                    <a:pt x="18" y="9"/>
                  </a:lnTo>
                  <a:lnTo>
                    <a:pt x="18" y="9"/>
                  </a:lnTo>
                  <a:lnTo>
                    <a:pt x="17" y="8"/>
                  </a:lnTo>
                  <a:lnTo>
                    <a:pt x="17" y="7"/>
                  </a:lnTo>
                  <a:lnTo>
                    <a:pt x="17" y="6"/>
                  </a:lnTo>
                  <a:lnTo>
                    <a:pt x="18" y="5"/>
                  </a:lnTo>
                  <a:lnTo>
                    <a:pt x="18" y="5"/>
                  </a:lnTo>
                  <a:lnTo>
                    <a:pt x="19" y="4"/>
                  </a:lnTo>
                  <a:lnTo>
                    <a:pt x="20" y="4"/>
                  </a:lnTo>
                  <a:lnTo>
                    <a:pt x="20" y="2"/>
                  </a:lnTo>
                  <a:lnTo>
                    <a:pt x="20" y="2"/>
                  </a:lnTo>
                  <a:lnTo>
                    <a:pt x="20" y="1"/>
                  </a:lnTo>
                  <a:lnTo>
                    <a:pt x="20" y="1"/>
                  </a:lnTo>
                  <a:lnTo>
                    <a:pt x="20" y="1"/>
                  </a:lnTo>
                  <a:lnTo>
                    <a:pt x="19" y="1"/>
                  </a:lnTo>
                  <a:lnTo>
                    <a:pt x="19" y="0"/>
                  </a:lnTo>
                  <a:lnTo>
                    <a:pt x="19" y="0"/>
                  </a:lnTo>
                  <a:lnTo>
                    <a:pt x="19" y="0"/>
                  </a:lnTo>
                  <a:lnTo>
                    <a:pt x="18" y="0"/>
                  </a:lnTo>
                  <a:lnTo>
                    <a:pt x="18" y="0"/>
                  </a:lnTo>
                  <a:lnTo>
                    <a:pt x="2" y="0"/>
                  </a:lnTo>
                  <a:lnTo>
                    <a:pt x="2" y="0"/>
                  </a:lnTo>
                  <a:lnTo>
                    <a:pt x="1" y="0"/>
                  </a:lnTo>
                  <a:lnTo>
                    <a:pt x="1" y="0"/>
                  </a:lnTo>
                  <a:lnTo>
                    <a:pt x="1" y="0"/>
                  </a:lnTo>
                  <a:lnTo>
                    <a:pt x="1" y="1"/>
                  </a:lnTo>
                  <a:lnTo>
                    <a:pt x="0" y="1"/>
                  </a:lnTo>
                  <a:lnTo>
                    <a:pt x="0" y="1"/>
                  </a:lnTo>
                  <a:lnTo>
                    <a:pt x="0" y="1"/>
                  </a:lnTo>
                  <a:lnTo>
                    <a:pt x="0" y="2"/>
                  </a:lnTo>
                  <a:lnTo>
                    <a:pt x="0" y="2"/>
                  </a:lnTo>
                  <a:close/>
                  <a:moveTo>
                    <a:pt x="11" y="0"/>
                  </a:moveTo>
                  <a:lnTo>
                    <a:pt x="11" y="2"/>
                  </a:lnTo>
                  <a:moveTo>
                    <a:pt x="11" y="12"/>
                  </a:moveTo>
                  <a:lnTo>
                    <a:pt x="11" y="14"/>
                  </a:lnTo>
                  <a:moveTo>
                    <a:pt x="11" y="6"/>
                  </a:moveTo>
                  <a:lnTo>
                    <a:pt x="11" y="8"/>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CINEMA MANAGER</a:t>
              </a:r>
            </a:p>
          </p:txBody>
        </p:sp>
      </p:grpSp>
      <p:grpSp>
        <p:nvGrpSpPr>
          <p:cNvPr id="12" name="Ticket · Travel &amp; airline sales"/>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route"/>
            <p:cNvSpPr/>
            <p:nvPr/>
          </p:nvSpPr>
          <p:spPr>
            <a:xfrm>
              <a:off x="3036094" y="1960562"/>
              <a:ext cx="157162" cy="174625"/>
            </a:xfrm>
            <a:custGeom>
              <a:avLst/>
              <a:gdLst/>
              <a:ahLst/>
              <a:cxnLst/>
              <a:rect l="l" t="t" r="r" b="b"/>
              <a:pathLst>
                <a:path w="18" h="20">
                  <a:moveTo>
                    <a:pt x="6" y="17"/>
                  </a:moveTo>
                  <a:lnTo>
                    <a:pt x="6" y="18"/>
                  </a:lnTo>
                  <a:lnTo>
                    <a:pt x="6" y="18"/>
                  </a:lnTo>
                  <a:lnTo>
                    <a:pt x="5" y="19"/>
                  </a:lnTo>
                  <a:lnTo>
                    <a:pt x="5" y="19"/>
                  </a:lnTo>
                  <a:lnTo>
                    <a:pt x="4" y="20"/>
                  </a:lnTo>
                  <a:lnTo>
                    <a:pt x="4" y="20"/>
                  </a:lnTo>
                  <a:lnTo>
                    <a:pt x="3" y="20"/>
                  </a:lnTo>
                  <a:lnTo>
                    <a:pt x="2" y="20"/>
                  </a:lnTo>
                  <a:lnTo>
                    <a:pt x="2" y="20"/>
                  </a:lnTo>
                  <a:lnTo>
                    <a:pt x="1" y="19"/>
                  </a:lnTo>
                  <a:lnTo>
                    <a:pt x="1" y="19"/>
                  </a:lnTo>
                  <a:lnTo>
                    <a:pt x="0" y="18"/>
                  </a:lnTo>
                  <a:lnTo>
                    <a:pt x="0" y="18"/>
                  </a:lnTo>
                  <a:lnTo>
                    <a:pt x="0" y="17"/>
                  </a:lnTo>
                  <a:lnTo>
                    <a:pt x="0" y="16"/>
                  </a:lnTo>
                  <a:lnTo>
                    <a:pt x="0" y="16"/>
                  </a:lnTo>
                  <a:lnTo>
                    <a:pt x="1" y="15"/>
                  </a:lnTo>
                  <a:lnTo>
                    <a:pt x="1" y="15"/>
                  </a:lnTo>
                  <a:lnTo>
                    <a:pt x="2" y="14"/>
                  </a:lnTo>
                  <a:lnTo>
                    <a:pt x="2" y="14"/>
                  </a:lnTo>
                  <a:lnTo>
                    <a:pt x="3" y="14"/>
                  </a:lnTo>
                  <a:lnTo>
                    <a:pt x="4" y="14"/>
                  </a:lnTo>
                  <a:lnTo>
                    <a:pt x="4" y="14"/>
                  </a:lnTo>
                  <a:lnTo>
                    <a:pt x="5" y="15"/>
                  </a:lnTo>
                  <a:lnTo>
                    <a:pt x="5" y="15"/>
                  </a:lnTo>
                  <a:lnTo>
                    <a:pt x="6" y="16"/>
                  </a:lnTo>
                  <a:lnTo>
                    <a:pt x="6" y="16"/>
                  </a:lnTo>
                  <a:close/>
                  <a:moveTo>
                    <a:pt x="6" y="17"/>
                  </a:moveTo>
                  <a:lnTo>
                    <a:pt x="15" y="17"/>
                  </a:lnTo>
                  <a:lnTo>
                    <a:pt x="16" y="17"/>
                  </a:lnTo>
                  <a:lnTo>
                    <a:pt x="17" y="16"/>
                  </a:lnTo>
                  <a:lnTo>
                    <a:pt x="17" y="16"/>
                  </a:lnTo>
                  <a:lnTo>
                    <a:pt x="18" y="15"/>
                  </a:lnTo>
                  <a:lnTo>
                    <a:pt x="18" y="14"/>
                  </a:lnTo>
                  <a:lnTo>
                    <a:pt x="18" y="12"/>
                  </a:lnTo>
                  <a:lnTo>
                    <a:pt x="17" y="11"/>
                  </a:lnTo>
                  <a:lnTo>
                    <a:pt x="17" y="11"/>
                  </a:lnTo>
                  <a:lnTo>
                    <a:pt x="16" y="10"/>
                  </a:lnTo>
                  <a:lnTo>
                    <a:pt x="15" y="10"/>
                  </a:lnTo>
                  <a:lnTo>
                    <a:pt x="3" y="10"/>
                  </a:lnTo>
                  <a:lnTo>
                    <a:pt x="2" y="10"/>
                  </a:lnTo>
                  <a:lnTo>
                    <a:pt x="1" y="9"/>
                  </a:lnTo>
                  <a:lnTo>
                    <a:pt x="1" y="9"/>
                  </a:lnTo>
                  <a:lnTo>
                    <a:pt x="0" y="8"/>
                  </a:lnTo>
                  <a:lnTo>
                    <a:pt x="0" y="6"/>
                  </a:lnTo>
                  <a:lnTo>
                    <a:pt x="0" y="5"/>
                  </a:lnTo>
                  <a:lnTo>
                    <a:pt x="1" y="4"/>
                  </a:lnTo>
                  <a:lnTo>
                    <a:pt x="1" y="4"/>
                  </a:lnTo>
                  <a:lnTo>
                    <a:pt x="2" y="3"/>
                  </a:lnTo>
                  <a:lnTo>
                    <a:pt x="3" y="3"/>
                  </a:lnTo>
                  <a:lnTo>
                    <a:pt x="12" y="3"/>
                  </a:lnTo>
                  <a:moveTo>
                    <a:pt x="18" y="3"/>
                  </a:moveTo>
                  <a:lnTo>
                    <a:pt x="18" y="4"/>
                  </a:lnTo>
                  <a:lnTo>
                    <a:pt x="18" y="4"/>
                  </a:lnTo>
                  <a:lnTo>
                    <a:pt x="17" y="5"/>
                  </a:lnTo>
                  <a:lnTo>
                    <a:pt x="17" y="5"/>
                  </a:lnTo>
                  <a:lnTo>
                    <a:pt x="16" y="6"/>
                  </a:lnTo>
                  <a:lnTo>
                    <a:pt x="16" y="6"/>
                  </a:lnTo>
                  <a:lnTo>
                    <a:pt x="15" y="6"/>
                  </a:lnTo>
                  <a:lnTo>
                    <a:pt x="14" y="6"/>
                  </a:lnTo>
                  <a:lnTo>
                    <a:pt x="14" y="6"/>
                  </a:lnTo>
                  <a:lnTo>
                    <a:pt x="13" y="5"/>
                  </a:lnTo>
                  <a:lnTo>
                    <a:pt x="13" y="5"/>
                  </a:lnTo>
                  <a:lnTo>
                    <a:pt x="12" y="4"/>
                  </a:lnTo>
                  <a:lnTo>
                    <a:pt x="12" y="4"/>
                  </a:lnTo>
                  <a:lnTo>
                    <a:pt x="12" y="3"/>
                  </a:lnTo>
                  <a:lnTo>
                    <a:pt x="12" y="2"/>
                  </a:lnTo>
                  <a:lnTo>
                    <a:pt x="12" y="2"/>
                  </a:lnTo>
                  <a:lnTo>
                    <a:pt x="13" y="1"/>
                  </a:lnTo>
                  <a:lnTo>
                    <a:pt x="13" y="1"/>
                  </a:lnTo>
                  <a:lnTo>
                    <a:pt x="14" y="0"/>
                  </a:lnTo>
                  <a:lnTo>
                    <a:pt x="14" y="0"/>
                  </a:lnTo>
                  <a:lnTo>
                    <a:pt x="15" y="0"/>
                  </a:lnTo>
                  <a:lnTo>
                    <a:pt x="16" y="0"/>
                  </a:lnTo>
                  <a:lnTo>
                    <a:pt x="16" y="0"/>
                  </a:lnTo>
                  <a:lnTo>
                    <a:pt x="17" y="1"/>
                  </a:lnTo>
                  <a:lnTo>
                    <a:pt x="17" y="1"/>
                  </a:lnTo>
                  <a:lnTo>
                    <a:pt x="18" y="2"/>
                  </a:lnTo>
                  <a:lnTo>
                    <a:pt x="18" y="2"/>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TRAVEL &amp; AIRLINE SALES</a:t>
              </a:r>
            </a:p>
          </p:txBody>
        </p:sp>
      </p:grpSp>
      <p:grpSp>
        <p:nvGrpSpPr>
          <p:cNvPr id="19" name="Ticket · VOD manager"/>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monitor"/>
            <p:cNvSpPr/>
            <p:nvPr/>
          </p:nvSpPr>
          <p:spPr>
            <a:xfrm>
              <a:off x="5237162" y="1969294"/>
              <a:ext cx="174625" cy="157162"/>
            </a:xfrm>
            <a:custGeom>
              <a:avLst/>
              <a:gdLst/>
              <a:ahLst/>
              <a:cxnLst/>
              <a:rect l="l" t="t" r="r" b="b"/>
              <a:pathLst>
                <a:path w="20" h="18">
                  <a:moveTo>
                    <a:pt x="18" y="0"/>
                  </a:moveTo>
                  <a:lnTo>
                    <a:pt x="19" y="0"/>
                  </a:lnTo>
                  <a:lnTo>
                    <a:pt x="19" y="0"/>
                  </a:lnTo>
                  <a:lnTo>
                    <a:pt x="19" y="1"/>
                  </a:lnTo>
                  <a:lnTo>
                    <a:pt x="20" y="1"/>
                  </a:lnTo>
                  <a:lnTo>
                    <a:pt x="20" y="1"/>
                  </a:lnTo>
                  <a:lnTo>
                    <a:pt x="20" y="2"/>
                  </a:lnTo>
                  <a:lnTo>
                    <a:pt x="20" y="12"/>
                  </a:lnTo>
                  <a:lnTo>
                    <a:pt x="20" y="13"/>
                  </a:lnTo>
                  <a:lnTo>
                    <a:pt x="20" y="13"/>
                  </a:lnTo>
                  <a:lnTo>
                    <a:pt x="19" y="13"/>
                  </a:lnTo>
                  <a:lnTo>
                    <a:pt x="19" y="14"/>
                  </a:lnTo>
                  <a:lnTo>
                    <a:pt x="19" y="14"/>
                  </a:lnTo>
                  <a:lnTo>
                    <a:pt x="18" y="14"/>
                  </a:lnTo>
                  <a:lnTo>
                    <a:pt x="2" y="14"/>
                  </a:lnTo>
                  <a:lnTo>
                    <a:pt x="1" y="14"/>
                  </a:lnTo>
                  <a:lnTo>
                    <a:pt x="1" y="14"/>
                  </a:lnTo>
                  <a:lnTo>
                    <a:pt x="1" y="13"/>
                  </a:lnTo>
                  <a:lnTo>
                    <a:pt x="0" y="13"/>
                  </a:lnTo>
                  <a:lnTo>
                    <a:pt x="0" y="13"/>
                  </a:lnTo>
                  <a:lnTo>
                    <a:pt x="0" y="12"/>
                  </a:lnTo>
                  <a:lnTo>
                    <a:pt x="0" y="2"/>
                  </a:lnTo>
                  <a:lnTo>
                    <a:pt x="0" y="1"/>
                  </a:lnTo>
                  <a:lnTo>
                    <a:pt x="0" y="1"/>
                  </a:lnTo>
                  <a:lnTo>
                    <a:pt x="1" y="1"/>
                  </a:lnTo>
                  <a:lnTo>
                    <a:pt x="1" y="0"/>
                  </a:lnTo>
                  <a:lnTo>
                    <a:pt x="1" y="0"/>
                  </a:lnTo>
                  <a:lnTo>
                    <a:pt x="2" y="0"/>
                  </a:lnTo>
                  <a:close/>
                  <a:moveTo>
                    <a:pt x="6" y="18"/>
                  </a:moveTo>
                  <a:lnTo>
                    <a:pt x="14" y="18"/>
                  </a:lnTo>
                  <a:moveTo>
                    <a:pt x="10" y="14"/>
                  </a:moveTo>
                  <a:lnTo>
                    <a:pt x="10" y="18"/>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VOD MANAGER</a:t>
              </a:r>
            </a:p>
          </p:txBody>
        </p:sp>
      </p:grpSp>
      <p:grpSp>
        <p:nvGrpSpPr>
          <p:cNvPr id="26" name="Ticket · Broadcast manager"/>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tv"/>
            <p:cNvSpPr/>
            <p:nvPr/>
          </p:nvSpPr>
          <p:spPr>
            <a:xfrm>
              <a:off x="7446962" y="1960562"/>
              <a:ext cx="174625" cy="174625"/>
            </a:xfrm>
            <a:custGeom>
              <a:avLst/>
              <a:gdLst/>
              <a:ahLst/>
              <a:cxnLst/>
              <a:rect l="l" t="t" r="r" b="b"/>
              <a:pathLst>
                <a:path w="20" h="20">
                  <a:moveTo>
                    <a:pt x="15" y="0"/>
                  </a:moveTo>
                  <a:lnTo>
                    <a:pt x="10" y="5"/>
                  </a:lnTo>
                  <a:lnTo>
                    <a:pt x="5" y="0"/>
                  </a:lnTo>
                  <a:moveTo>
                    <a:pt x="18" y="5"/>
                  </a:moveTo>
                  <a:lnTo>
                    <a:pt x="19" y="5"/>
                  </a:lnTo>
                  <a:lnTo>
                    <a:pt x="19" y="5"/>
                  </a:lnTo>
                  <a:lnTo>
                    <a:pt x="19" y="6"/>
                  </a:lnTo>
                  <a:lnTo>
                    <a:pt x="20" y="6"/>
                  </a:lnTo>
                  <a:lnTo>
                    <a:pt x="20" y="6"/>
                  </a:lnTo>
                  <a:lnTo>
                    <a:pt x="20" y="7"/>
                  </a:lnTo>
                  <a:lnTo>
                    <a:pt x="20" y="18"/>
                  </a:lnTo>
                  <a:lnTo>
                    <a:pt x="20" y="19"/>
                  </a:lnTo>
                  <a:lnTo>
                    <a:pt x="20" y="19"/>
                  </a:lnTo>
                  <a:lnTo>
                    <a:pt x="19" y="19"/>
                  </a:lnTo>
                  <a:lnTo>
                    <a:pt x="19" y="20"/>
                  </a:lnTo>
                  <a:lnTo>
                    <a:pt x="19" y="20"/>
                  </a:lnTo>
                  <a:lnTo>
                    <a:pt x="18" y="20"/>
                  </a:lnTo>
                  <a:lnTo>
                    <a:pt x="2" y="20"/>
                  </a:lnTo>
                  <a:lnTo>
                    <a:pt x="1" y="20"/>
                  </a:lnTo>
                  <a:lnTo>
                    <a:pt x="1" y="20"/>
                  </a:lnTo>
                  <a:lnTo>
                    <a:pt x="1" y="19"/>
                  </a:lnTo>
                  <a:lnTo>
                    <a:pt x="0" y="19"/>
                  </a:lnTo>
                  <a:lnTo>
                    <a:pt x="0" y="19"/>
                  </a:lnTo>
                  <a:lnTo>
                    <a:pt x="0" y="18"/>
                  </a:lnTo>
                  <a:lnTo>
                    <a:pt x="0" y="7"/>
                  </a:lnTo>
                  <a:lnTo>
                    <a:pt x="0" y="6"/>
                  </a:lnTo>
                  <a:lnTo>
                    <a:pt x="0" y="6"/>
                  </a:lnTo>
                  <a:lnTo>
                    <a:pt x="1" y="6"/>
                  </a:lnTo>
                  <a:lnTo>
                    <a:pt x="1" y="5"/>
                  </a:lnTo>
                  <a:lnTo>
                    <a:pt x="1" y="5"/>
                  </a:lnTo>
                  <a:lnTo>
                    <a:pt x="2" y="5"/>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BROADCAST MANAGER</a:t>
              </a:r>
            </a:p>
          </p:txBody>
        </p:sp>
      </p:grpSp>
      <p:grpSp>
        <p:nvGrpSpPr>
          <p:cNvPr id="33" name="Ticket · Home entertainment"/>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tablet"/>
            <p:cNvSpPr/>
            <p:nvPr/>
          </p:nvSpPr>
          <p:spPr>
            <a:xfrm>
              <a:off x="9674225" y="1960562"/>
              <a:ext cx="139700" cy="174625"/>
            </a:xfrm>
            <a:custGeom>
              <a:avLst/>
              <a:gdLst/>
              <a:ahLst/>
              <a:cxnLst/>
              <a:rect l="l" t="t" r="r" b="b"/>
              <a:pathLst>
                <a:path w="16" h="20">
                  <a:moveTo>
                    <a:pt x="14" y="0"/>
                  </a:moveTo>
                  <a:lnTo>
                    <a:pt x="15" y="0"/>
                  </a:lnTo>
                  <a:lnTo>
                    <a:pt x="15" y="0"/>
                  </a:lnTo>
                  <a:lnTo>
                    <a:pt x="15" y="1"/>
                  </a:lnTo>
                  <a:lnTo>
                    <a:pt x="16" y="1"/>
                  </a:lnTo>
                  <a:lnTo>
                    <a:pt x="16" y="1"/>
                  </a:lnTo>
                  <a:lnTo>
                    <a:pt x="16" y="2"/>
                  </a:lnTo>
                  <a:lnTo>
                    <a:pt x="16" y="18"/>
                  </a:lnTo>
                  <a:lnTo>
                    <a:pt x="16" y="19"/>
                  </a:lnTo>
                  <a:lnTo>
                    <a:pt x="16" y="19"/>
                  </a:lnTo>
                  <a:lnTo>
                    <a:pt x="15" y="19"/>
                  </a:lnTo>
                  <a:lnTo>
                    <a:pt x="15" y="20"/>
                  </a:lnTo>
                  <a:lnTo>
                    <a:pt x="15" y="20"/>
                  </a:lnTo>
                  <a:lnTo>
                    <a:pt x="14" y="20"/>
                  </a:lnTo>
                  <a:lnTo>
                    <a:pt x="2" y="20"/>
                  </a:lnTo>
                  <a:lnTo>
                    <a:pt x="1" y="20"/>
                  </a:lnTo>
                  <a:lnTo>
                    <a:pt x="1" y="20"/>
                  </a:lnTo>
                  <a:lnTo>
                    <a:pt x="1" y="19"/>
                  </a:lnTo>
                  <a:lnTo>
                    <a:pt x="0" y="19"/>
                  </a:lnTo>
                  <a:lnTo>
                    <a:pt x="0" y="19"/>
                  </a:lnTo>
                  <a:lnTo>
                    <a:pt x="0" y="18"/>
                  </a:lnTo>
                  <a:lnTo>
                    <a:pt x="0" y="2"/>
                  </a:lnTo>
                  <a:lnTo>
                    <a:pt x="0" y="1"/>
                  </a:lnTo>
                  <a:lnTo>
                    <a:pt x="0" y="1"/>
                  </a:lnTo>
                  <a:lnTo>
                    <a:pt x="1" y="1"/>
                  </a:lnTo>
                  <a:lnTo>
                    <a:pt x="1" y="0"/>
                  </a:lnTo>
                  <a:lnTo>
                    <a:pt x="1" y="0"/>
                  </a:lnTo>
                  <a:lnTo>
                    <a:pt x="2" y="0"/>
                  </a:lnTo>
                  <a:close/>
                  <a:moveTo>
                    <a:pt x="8" y="16"/>
                  </a:moveTo>
                  <a:lnTo>
                    <a:pt x="8" y="16"/>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HOME ENTERTAINMENT</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6381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Cinema</a:t>
            </a:r>
          </a:p>
        </p:txBody>
      </p:sp>
      <p:cxnSp>
        <p:nvCxnSpPr>
          <p:cNvPr id="43" name="Divider"/>
          <p:cNvCxnSpPr/>
          <p:nvPr/>
        </p:nvCxnSpPr>
        <p:spPr>
          <a:xfrm>
            <a:off x="13430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476375" y="3162300"/>
            <a:ext cx="12287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Airlines &amp; hotels</a:t>
            </a:r>
          </a:p>
        </p:txBody>
      </p:sp>
      <p:cxnSp>
        <p:nvCxnSpPr>
          <p:cNvPr id="45" name="Divider"/>
          <p:cNvCxnSpPr/>
          <p:nvPr/>
        </p:nvCxnSpPr>
        <p:spPr>
          <a:xfrm>
            <a:off x="28003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2933700" y="3162300"/>
            <a:ext cx="4095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VOD</a:t>
            </a:r>
          </a:p>
        </p:txBody>
      </p:sp>
      <p:cxnSp>
        <p:nvCxnSpPr>
          <p:cNvPr id="47" name="Divider"/>
          <p:cNvCxnSpPr/>
          <p:nvPr/>
        </p:nvCxnSpPr>
        <p:spPr>
          <a:xfrm>
            <a:off x="343852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3571875" y="3162300"/>
            <a:ext cx="5905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Pay TV</a:t>
            </a:r>
          </a:p>
        </p:txBody>
      </p:sp>
      <p:cxnSp>
        <p:nvCxnSpPr>
          <p:cNvPr id="49" name="Divider"/>
          <p:cNvCxnSpPr/>
          <p:nvPr/>
        </p:nvCxnSpPr>
        <p:spPr>
          <a:xfrm>
            <a:off x="42576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4391025" y="3162300"/>
            <a:ext cx="10096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DVD / Blu-ray</a:t>
            </a:r>
          </a:p>
        </p:txBody>
      </p:sp>
      <p:pic>
        <p:nvPicPr>
          <p:cNvPr id="51" name="Still" descr="b-onair-02f7467b9501.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3" name="Title"/>
          <p:cNvSpPr txBox="1"/>
          <p:nvPr/>
        </p:nvSpPr>
        <p:spPr>
          <a:xfrm>
            <a:off x="609600" y="781050"/>
            <a:ext cx="8572500" cy="571500"/>
          </a:xfrm>
          <a:prstGeom prst="rect">
            <a:avLst/>
          </a:prstGeom>
          <a:noFill/>
        </p:spPr>
        <p:txBody>
          <a:bodyPr wrap="none" lIns="0" tIns="0" rIns="0" bIns="0" anchor="t">
            <a:spAutoFit/>
          </a:bodyPr>
          <a:lstStyle/>
          <a:p>
            <a:pPr algn="l">
              <a:lnSpc>
                <a:spcPct val="104000"/>
              </a:lnSpc>
            </a:pPr>
            <a:r>
              <a:rPr sz="3900" b="0" spc="-98">
                <a:solidFill>
                  <a:srgbClr val="131313"/>
                </a:solidFill>
                <a:latin typeface="Archivo Black"/>
              </a:rPr>
              <a:t>Recoupment</a:t>
            </a:r>
          </a:p>
        </p:txBody>
      </p:sp>
      <p:sp>
        <p:nvSpPr>
          <p:cNvPr id="4" name="Tagline"/>
          <p:cNvSpPr txBox="1"/>
          <p:nvPr/>
        </p:nvSpPr>
        <p:spPr>
          <a:xfrm>
            <a:off x="609600" y="1352550"/>
            <a:ext cx="8572500" cy="247650"/>
          </a:xfrm>
          <a:prstGeom prst="rect">
            <a:avLst/>
          </a:prstGeom>
          <a:noFill/>
        </p:spPr>
        <p:txBody>
          <a:bodyPr wrap="square" lIns="0" tIns="0" rIns="0" bIns="0" anchor="t">
            <a:spAutoFit/>
          </a:bodyPr>
          <a:lstStyle/>
          <a:p>
            <a:pPr algn="l">
              <a:lnSpc>
                <a:spcPct val="130000"/>
              </a:lnSpc>
            </a:pPr>
            <a:r>
              <a:rPr sz="1425" b="0">
                <a:solidFill>
                  <a:srgbClr val="565656"/>
                </a:solidFill>
                <a:latin typeface="Inter Tight"/>
              </a:rPr>
              <a:t>Turning investment into profit</a:t>
            </a:r>
          </a:p>
        </p:txBody>
      </p:sp>
      <p:grpSp>
        <p:nvGrpSpPr>
          <p:cNvPr id="5" name="Ticket · Accountant"/>
          <p:cNvGrpSpPr/>
          <p:nvPr/>
        </p:nvGrpSpPr>
        <p:grpSpPr>
          <a:xfrm rot="21540000">
            <a:off x="609600" y="1657350"/>
            <a:ext cx="2114550" cy="1066800"/>
            <a:chOff x="609600" y="1657350"/>
            <a:chExt cx="2114550" cy="1066800"/>
          </a:xfrm>
        </p:grpSpPr>
        <p:sp>
          <p:nvSpPr>
            <p:cNvPr id="6" name="Card"/>
            <p:cNvSpPr/>
            <p:nvPr/>
          </p:nvSpPr>
          <p:spPr>
            <a:xfrm>
              <a:off x="6096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Perforation"/>
            <p:cNvCxnSpPr/>
            <p:nvPr/>
          </p:nvCxnSpPr>
          <p:spPr>
            <a:xfrm>
              <a:off x="21907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8" name="Notch"/>
            <p:cNvSpPr/>
            <p:nvPr/>
          </p:nvSpPr>
          <p:spPr>
            <a:xfrm>
              <a:off x="20955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Notch"/>
            <p:cNvSpPr/>
            <p:nvPr/>
          </p:nvSpPr>
          <p:spPr>
            <a:xfrm>
              <a:off x="20955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Icon · wallet"/>
            <p:cNvSpPr/>
            <p:nvPr/>
          </p:nvSpPr>
          <p:spPr>
            <a:xfrm>
              <a:off x="826294" y="1969294"/>
              <a:ext cx="165894" cy="157162"/>
            </a:xfrm>
            <a:custGeom>
              <a:avLst/>
              <a:gdLst/>
              <a:ahLst/>
              <a:cxnLst/>
              <a:rect l="l" t="t" r="r" b="b"/>
              <a:pathLst>
                <a:path w="19" h="18">
                  <a:moveTo>
                    <a:pt x="16" y="4"/>
                  </a:moveTo>
                  <a:lnTo>
                    <a:pt x="16" y="1"/>
                  </a:lnTo>
                  <a:lnTo>
                    <a:pt x="16" y="1"/>
                  </a:lnTo>
                  <a:lnTo>
                    <a:pt x="16" y="1"/>
                  </a:lnTo>
                  <a:lnTo>
                    <a:pt x="16" y="1"/>
                  </a:lnTo>
                  <a:lnTo>
                    <a:pt x="16" y="0"/>
                  </a:lnTo>
                  <a:lnTo>
                    <a:pt x="16" y="0"/>
                  </a:lnTo>
                  <a:lnTo>
                    <a:pt x="16" y="0"/>
                  </a:lnTo>
                  <a:lnTo>
                    <a:pt x="15" y="0"/>
                  </a:lnTo>
                  <a:lnTo>
                    <a:pt x="15" y="0"/>
                  </a:lnTo>
                  <a:lnTo>
                    <a:pt x="15" y="0"/>
                  </a:lnTo>
                  <a:lnTo>
                    <a:pt x="15" y="0"/>
                  </a:lnTo>
                  <a:lnTo>
                    <a:pt x="2" y="0"/>
                  </a:lnTo>
                  <a:lnTo>
                    <a:pt x="1" y="0"/>
                  </a:lnTo>
                  <a:lnTo>
                    <a:pt x="1" y="0"/>
                  </a:lnTo>
                  <a:lnTo>
                    <a:pt x="0" y="1"/>
                  </a:lnTo>
                  <a:lnTo>
                    <a:pt x="0" y="1"/>
                  </a:lnTo>
                  <a:lnTo>
                    <a:pt x="0" y="2"/>
                  </a:lnTo>
                  <a:lnTo>
                    <a:pt x="0" y="3"/>
                  </a:lnTo>
                  <a:lnTo>
                    <a:pt x="0" y="3"/>
                  </a:lnTo>
                  <a:lnTo>
                    <a:pt x="1" y="4"/>
                  </a:lnTo>
                  <a:lnTo>
                    <a:pt x="1" y="4"/>
                  </a:lnTo>
                  <a:lnTo>
                    <a:pt x="2" y="4"/>
                  </a:lnTo>
                  <a:lnTo>
                    <a:pt x="17" y="4"/>
                  </a:lnTo>
                  <a:lnTo>
                    <a:pt x="17" y="4"/>
                  </a:lnTo>
                  <a:lnTo>
                    <a:pt x="17" y="4"/>
                  </a:lnTo>
                  <a:lnTo>
                    <a:pt x="17" y="4"/>
                  </a:lnTo>
                  <a:lnTo>
                    <a:pt x="18" y="4"/>
                  </a:lnTo>
                  <a:lnTo>
                    <a:pt x="18" y="4"/>
                  </a:lnTo>
                  <a:lnTo>
                    <a:pt x="18" y="4"/>
                  </a:lnTo>
                  <a:lnTo>
                    <a:pt x="18" y="5"/>
                  </a:lnTo>
                  <a:lnTo>
                    <a:pt x="18" y="5"/>
                  </a:lnTo>
                  <a:lnTo>
                    <a:pt x="18" y="5"/>
                  </a:lnTo>
                  <a:lnTo>
                    <a:pt x="18" y="5"/>
                  </a:lnTo>
                  <a:lnTo>
                    <a:pt x="18" y="9"/>
                  </a:lnTo>
                  <a:lnTo>
                    <a:pt x="15" y="9"/>
                  </a:lnTo>
                  <a:lnTo>
                    <a:pt x="14" y="9"/>
                  </a:lnTo>
                  <a:lnTo>
                    <a:pt x="14" y="9"/>
                  </a:lnTo>
                  <a:lnTo>
                    <a:pt x="13" y="10"/>
                  </a:lnTo>
                  <a:lnTo>
                    <a:pt x="13" y="10"/>
                  </a:lnTo>
                  <a:lnTo>
                    <a:pt x="13" y="11"/>
                  </a:lnTo>
                  <a:lnTo>
                    <a:pt x="13" y="12"/>
                  </a:lnTo>
                  <a:lnTo>
                    <a:pt x="13" y="12"/>
                  </a:lnTo>
                  <a:lnTo>
                    <a:pt x="14" y="13"/>
                  </a:lnTo>
                  <a:lnTo>
                    <a:pt x="14" y="13"/>
                  </a:lnTo>
                  <a:lnTo>
                    <a:pt x="15" y="13"/>
                  </a:lnTo>
                  <a:lnTo>
                    <a:pt x="18" y="13"/>
                  </a:lnTo>
                  <a:lnTo>
                    <a:pt x="18" y="13"/>
                  </a:lnTo>
                  <a:lnTo>
                    <a:pt x="18" y="13"/>
                  </a:lnTo>
                  <a:lnTo>
                    <a:pt x="18" y="13"/>
                  </a:lnTo>
                  <a:lnTo>
                    <a:pt x="19" y="13"/>
                  </a:lnTo>
                  <a:lnTo>
                    <a:pt x="19" y="13"/>
                  </a:lnTo>
                  <a:lnTo>
                    <a:pt x="19" y="13"/>
                  </a:lnTo>
                  <a:lnTo>
                    <a:pt x="19" y="12"/>
                  </a:lnTo>
                  <a:lnTo>
                    <a:pt x="19" y="12"/>
                  </a:lnTo>
                  <a:lnTo>
                    <a:pt x="19" y="12"/>
                  </a:lnTo>
                  <a:lnTo>
                    <a:pt x="19" y="12"/>
                  </a:lnTo>
                  <a:lnTo>
                    <a:pt x="19" y="10"/>
                  </a:lnTo>
                  <a:lnTo>
                    <a:pt x="19" y="10"/>
                  </a:lnTo>
                  <a:lnTo>
                    <a:pt x="19" y="10"/>
                  </a:lnTo>
                  <a:lnTo>
                    <a:pt x="19" y="10"/>
                  </a:lnTo>
                  <a:lnTo>
                    <a:pt x="19" y="9"/>
                  </a:lnTo>
                  <a:lnTo>
                    <a:pt x="19" y="9"/>
                  </a:lnTo>
                  <a:lnTo>
                    <a:pt x="19" y="9"/>
                  </a:lnTo>
                  <a:lnTo>
                    <a:pt x="18" y="9"/>
                  </a:lnTo>
                  <a:lnTo>
                    <a:pt x="18" y="9"/>
                  </a:lnTo>
                  <a:lnTo>
                    <a:pt x="18" y="9"/>
                  </a:lnTo>
                  <a:lnTo>
                    <a:pt x="18" y="9"/>
                  </a:lnTo>
                  <a:moveTo>
                    <a:pt x="0" y="2"/>
                  </a:moveTo>
                  <a:lnTo>
                    <a:pt x="0" y="16"/>
                  </a:lnTo>
                  <a:lnTo>
                    <a:pt x="0" y="16"/>
                  </a:lnTo>
                  <a:lnTo>
                    <a:pt x="0" y="17"/>
                  </a:lnTo>
                  <a:lnTo>
                    <a:pt x="0" y="17"/>
                  </a:lnTo>
                  <a:lnTo>
                    <a:pt x="0" y="17"/>
                  </a:lnTo>
                  <a:lnTo>
                    <a:pt x="1" y="17"/>
                  </a:lnTo>
                  <a:lnTo>
                    <a:pt x="1" y="18"/>
                  </a:lnTo>
                  <a:lnTo>
                    <a:pt x="1" y="18"/>
                  </a:lnTo>
                  <a:lnTo>
                    <a:pt x="1" y="18"/>
                  </a:lnTo>
                  <a:lnTo>
                    <a:pt x="2" y="18"/>
                  </a:lnTo>
                  <a:lnTo>
                    <a:pt x="2" y="18"/>
                  </a:lnTo>
                  <a:lnTo>
                    <a:pt x="17" y="18"/>
                  </a:lnTo>
                  <a:lnTo>
                    <a:pt x="17" y="18"/>
                  </a:lnTo>
                  <a:lnTo>
                    <a:pt x="17" y="18"/>
                  </a:lnTo>
                  <a:lnTo>
                    <a:pt x="17" y="18"/>
                  </a:lnTo>
                  <a:lnTo>
                    <a:pt x="18" y="18"/>
                  </a:lnTo>
                  <a:lnTo>
                    <a:pt x="18" y="18"/>
                  </a:lnTo>
                  <a:lnTo>
                    <a:pt x="18" y="18"/>
                  </a:lnTo>
                  <a:lnTo>
                    <a:pt x="18" y="17"/>
                  </a:lnTo>
                  <a:lnTo>
                    <a:pt x="18" y="17"/>
                  </a:lnTo>
                  <a:lnTo>
                    <a:pt x="18" y="17"/>
                  </a:lnTo>
                  <a:lnTo>
                    <a:pt x="18" y="17"/>
                  </a:lnTo>
                  <a:lnTo>
                    <a:pt x="18" y="13"/>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itle"/>
            <p:cNvSpPr txBox="1"/>
            <p:nvPr/>
          </p:nvSpPr>
          <p:spPr>
            <a:xfrm>
              <a:off x="800100" y="2247900"/>
              <a:ext cx="1257300" cy="16764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ACCOUNTANT</a:t>
              </a:r>
            </a:p>
          </p:txBody>
        </p:sp>
      </p:grpSp>
      <p:grpSp>
        <p:nvGrpSpPr>
          <p:cNvPr id="12" name="Ticket · Financial analyst"/>
          <p:cNvGrpSpPr/>
          <p:nvPr/>
        </p:nvGrpSpPr>
        <p:grpSpPr>
          <a:xfrm rot="60000">
            <a:off x="2819400" y="1657350"/>
            <a:ext cx="2114550" cy="1066800"/>
            <a:chOff x="2819400" y="1657350"/>
            <a:chExt cx="2114550" cy="1066800"/>
          </a:xfrm>
        </p:grpSpPr>
        <p:sp>
          <p:nvSpPr>
            <p:cNvPr id="13" name="Card"/>
            <p:cNvSpPr/>
            <p:nvPr/>
          </p:nvSpPr>
          <p:spPr>
            <a:xfrm>
              <a:off x="28194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Perforation"/>
            <p:cNvCxnSpPr/>
            <p:nvPr/>
          </p:nvCxnSpPr>
          <p:spPr>
            <a:xfrm>
              <a:off x="44005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15" name="Notch"/>
            <p:cNvSpPr/>
            <p:nvPr/>
          </p:nvSpPr>
          <p:spPr>
            <a:xfrm>
              <a:off x="43053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Notch"/>
            <p:cNvSpPr/>
            <p:nvPr/>
          </p:nvSpPr>
          <p:spPr>
            <a:xfrm>
              <a:off x="43053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con · trend"/>
            <p:cNvSpPr/>
            <p:nvPr/>
          </p:nvSpPr>
          <p:spPr>
            <a:xfrm>
              <a:off x="3027362" y="2004219"/>
              <a:ext cx="174625" cy="87312"/>
            </a:xfrm>
            <a:custGeom>
              <a:avLst/>
              <a:gdLst/>
              <a:ahLst/>
              <a:cxnLst/>
              <a:rect l="l" t="t" r="r" b="b"/>
              <a:pathLst>
                <a:path w="20" h="10">
                  <a:moveTo>
                    <a:pt x="14" y="0"/>
                  </a:moveTo>
                  <a:lnTo>
                    <a:pt x="20" y="0"/>
                  </a:lnTo>
                  <a:lnTo>
                    <a:pt x="20" y="6"/>
                  </a:lnTo>
                  <a:moveTo>
                    <a:pt x="20" y="0"/>
                  </a:moveTo>
                  <a:lnTo>
                    <a:pt x="12" y="9"/>
                  </a:lnTo>
                  <a:lnTo>
                    <a:pt x="6" y="3"/>
                  </a:lnTo>
                  <a:lnTo>
                    <a:pt x="0" y="10"/>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itle"/>
            <p:cNvSpPr txBox="1"/>
            <p:nvPr/>
          </p:nvSpPr>
          <p:spPr>
            <a:xfrm>
              <a:off x="30099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FINANCIAL ANALYST</a:t>
              </a:r>
            </a:p>
          </p:txBody>
        </p:sp>
      </p:grpSp>
      <p:grpSp>
        <p:nvGrpSpPr>
          <p:cNvPr id="19" name="Ticket · Reporting manager"/>
          <p:cNvGrpSpPr/>
          <p:nvPr/>
        </p:nvGrpSpPr>
        <p:grpSpPr>
          <a:xfrm rot="21570000">
            <a:off x="5029200" y="1657350"/>
            <a:ext cx="2114550" cy="1066800"/>
            <a:chOff x="5029200" y="1657350"/>
            <a:chExt cx="2114550" cy="1066800"/>
          </a:xfrm>
        </p:grpSpPr>
        <p:sp>
          <p:nvSpPr>
            <p:cNvPr id="20" name="Card"/>
            <p:cNvSpPr/>
            <p:nvPr/>
          </p:nvSpPr>
          <p:spPr>
            <a:xfrm>
              <a:off x="50292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Perforation"/>
            <p:cNvCxnSpPr/>
            <p:nvPr/>
          </p:nvCxnSpPr>
          <p:spPr>
            <a:xfrm>
              <a:off x="66103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2" name="Notch"/>
            <p:cNvSpPr/>
            <p:nvPr/>
          </p:nvSpPr>
          <p:spPr>
            <a:xfrm>
              <a:off x="65151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Notch"/>
            <p:cNvSpPr/>
            <p:nvPr/>
          </p:nvSpPr>
          <p:spPr>
            <a:xfrm>
              <a:off x="65151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con · presentation"/>
            <p:cNvSpPr/>
            <p:nvPr/>
          </p:nvSpPr>
          <p:spPr>
            <a:xfrm>
              <a:off x="5237162" y="1969294"/>
              <a:ext cx="174625" cy="157162"/>
            </a:xfrm>
            <a:custGeom>
              <a:avLst/>
              <a:gdLst/>
              <a:ahLst/>
              <a:cxnLst/>
              <a:rect l="l" t="t" r="r" b="b"/>
              <a:pathLst>
                <a:path w="20" h="18">
                  <a:moveTo>
                    <a:pt x="0" y="0"/>
                  </a:moveTo>
                  <a:lnTo>
                    <a:pt x="20" y="0"/>
                  </a:lnTo>
                  <a:moveTo>
                    <a:pt x="19" y="0"/>
                  </a:moveTo>
                  <a:lnTo>
                    <a:pt x="19" y="11"/>
                  </a:lnTo>
                  <a:lnTo>
                    <a:pt x="19" y="11"/>
                  </a:lnTo>
                  <a:lnTo>
                    <a:pt x="19" y="12"/>
                  </a:lnTo>
                  <a:lnTo>
                    <a:pt x="19" y="12"/>
                  </a:lnTo>
                  <a:lnTo>
                    <a:pt x="19" y="12"/>
                  </a:lnTo>
                  <a:lnTo>
                    <a:pt x="18" y="12"/>
                  </a:lnTo>
                  <a:lnTo>
                    <a:pt x="18" y="13"/>
                  </a:lnTo>
                  <a:lnTo>
                    <a:pt x="18" y="13"/>
                  </a:lnTo>
                  <a:lnTo>
                    <a:pt x="18" y="13"/>
                  </a:lnTo>
                  <a:lnTo>
                    <a:pt x="17" y="13"/>
                  </a:lnTo>
                  <a:lnTo>
                    <a:pt x="17" y="13"/>
                  </a:lnTo>
                  <a:lnTo>
                    <a:pt x="3" y="13"/>
                  </a:lnTo>
                  <a:lnTo>
                    <a:pt x="3" y="13"/>
                  </a:lnTo>
                  <a:lnTo>
                    <a:pt x="2" y="13"/>
                  </a:lnTo>
                  <a:lnTo>
                    <a:pt x="2" y="13"/>
                  </a:lnTo>
                  <a:lnTo>
                    <a:pt x="2" y="13"/>
                  </a:lnTo>
                  <a:lnTo>
                    <a:pt x="2" y="12"/>
                  </a:lnTo>
                  <a:lnTo>
                    <a:pt x="1" y="12"/>
                  </a:lnTo>
                  <a:lnTo>
                    <a:pt x="1" y="12"/>
                  </a:lnTo>
                  <a:lnTo>
                    <a:pt x="1" y="12"/>
                  </a:lnTo>
                  <a:lnTo>
                    <a:pt x="1" y="11"/>
                  </a:lnTo>
                  <a:lnTo>
                    <a:pt x="1" y="11"/>
                  </a:lnTo>
                  <a:lnTo>
                    <a:pt x="1" y="0"/>
                  </a:lnTo>
                  <a:moveTo>
                    <a:pt x="5" y="18"/>
                  </a:moveTo>
                  <a:lnTo>
                    <a:pt x="10" y="13"/>
                  </a:lnTo>
                  <a:lnTo>
                    <a:pt x="15" y="18"/>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itle"/>
            <p:cNvSpPr txBox="1"/>
            <p:nvPr/>
          </p:nvSpPr>
          <p:spPr>
            <a:xfrm>
              <a:off x="52197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REPORTING MANAGER</a:t>
              </a:r>
            </a:p>
          </p:txBody>
        </p:sp>
      </p:grpSp>
      <p:grpSp>
        <p:nvGrpSpPr>
          <p:cNvPr id="26" name="Ticket · Collection agent"/>
          <p:cNvGrpSpPr/>
          <p:nvPr/>
        </p:nvGrpSpPr>
        <p:grpSpPr>
          <a:xfrm rot="60000">
            <a:off x="7239000" y="1657350"/>
            <a:ext cx="2114550" cy="1066800"/>
            <a:chOff x="7239000" y="1657350"/>
            <a:chExt cx="2114550" cy="1066800"/>
          </a:xfrm>
        </p:grpSpPr>
        <p:sp>
          <p:nvSpPr>
            <p:cNvPr id="27" name="Card"/>
            <p:cNvSpPr/>
            <p:nvPr/>
          </p:nvSpPr>
          <p:spPr>
            <a:xfrm>
              <a:off x="72390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Perforation"/>
            <p:cNvCxnSpPr/>
            <p:nvPr/>
          </p:nvCxnSpPr>
          <p:spPr>
            <a:xfrm>
              <a:off x="88201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29" name="Notch"/>
            <p:cNvSpPr/>
            <p:nvPr/>
          </p:nvSpPr>
          <p:spPr>
            <a:xfrm>
              <a:off x="87249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otch"/>
            <p:cNvSpPr/>
            <p:nvPr/>
          </p:nvSpPr>
          <p:spPr>
            <a:xfrm>
              <a:off x="87249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con · coins"/>
            <p:cNvSpPr/>
            <p:nvPr/>
          </p:nvSpPr>
          <p:spPr>
            <a:xfrm>
              <a:off x="7446962" y="1960562"/>
              <a:ext cx="174625" cy="174625"/>
            </a:xfrm>
            <a:custGeom>
              <a:avLst/>
              <a:gdLst/>
              <a:ahLst/>
              <a:cxnLst/>
              <a:rect l="l" t="t" r="r" b="b"/>
              <a:pathLst>
                <a:path w="20" h="20">
                  <a:moveTo>
                    <a:pt x="12" y="16"/>
                  </a:moveTo>
                  <a:lnTo>
                    <a:pt x="11" y="18"/>
                  </a:lnTo>
                  <a:lnTo>
                    <a:pt x="9" y="19"/>
                  </a:lnTo>
                  <a:lnTo>
                    <a:pt x="6" y="20"/>
                  </a:lnTo>
                  <a:lnTo>
                    <a:pt x="4" y="20"/>
                  </a:lnTo>
                  <a:lnTo>
                    <a:pt x="2" y="18"/>
                  </a:lnTo>
                  <a:lnTo>
                    <a:pt x="0" y="16"/>
                  </a:lnTo>
                  <a:lnTo>
                    <a:pt x="0" y="14"/>
                  </a:lnTo>
                  <a:lnTo>
                    <a:pt x="1" y="11"/>
                  </a:lnTo>
                  <a:lnTo>
                    <a:pt x="2" y="9"/>
                  </a:lnTo>
                  <a:lnTo>
                    <a:pt x="4" y="8"/>
                  </a:lnTo>
                  <a:moveTo>
                    <a:pt x="13" y="4"/>
                  </a:moveTo>
                  <a:lnTo>
                    <a:pt x="14" y="4"/>
                  </a:lnTo>
                  <a:lnTo>
                    <a:pt x="14" y="8"/>
                  </a:lnTo>
                  <a:moveTo>
                    <a:pt x="4" y="13"/>
                  </a:moveTo>
                  <a:lnTo>
                    <a:pt x="5" y="12"/>
                  </a:lnTo>
                  <a:lnTo>
                    <a:pt x="7" y="16"/>
                  </a:lnTo>
                  <a:moveTo>
                    <a:pt x="20" y="6"/>
                  </a:moveTo>
                  <a:lnTo>
                    <a:pt x="20" y="7"/>
                  </a:lnTo>
                  <a:lnTo>
                    <a:pt x="19" y="9"/>
                  </a:lnTo>
                  <a:lnTo>
                    <a:pt x="19" y="10"/>
                  </a:lnTo>
                  <a:lnTo>
                    <a:pt x="18" y="11"/>
                  </a:lnTo>
                  <a:lnTo>
                    <a:pt x="17" y="11"/>
                  </a:lnTo>
                  <a:lnTo>
                    <a:pt x="15" y="12"/>
                  </a:lnTo>
                  <a:lnTo>
                    <a:pt x="14" y="12"/>
                  </a:lnTo>
                  <a:lnTo>
                    <a:pt x="13" y="12"/>
                  </a:lnTo>
                  <a:lnTo>
                    <a:pt x="11" y="11"/>
                  </a:lnTo>
                  <a:lnTo>
                    <a:pt x="10" y="11"/>
                  </a:lnTo>
                  <a:lnTo>
                    <a:pt x="9" y="10"/>
                  </a:lnTo>
                  <a:lnTo>
                    <a:pt x="9" y="9"/>
                  </a:lnTo>
                  <a:lnTo>
                    <a:pt x="8" y="7"/>
                  </a:lnTo>
                  <a:lnTo>
                    <a:pt x="8" y="6"/>
                  </a:lnTo>
                  <a:lnTo>
                    <a:pt x="8" y="5"/>
                  </a:lnTo>
                  <a:lnTo>
                    <a:pt x="9" y="3"/>
                  </a:lnTo>
                  <a:lnTo>
                    <a:pt x="9" y="2"/>
                  </a:lnTo>
                  <a:lnTo>
                    <a:pt x="10" y="1"/>
                  </a:lnTo>
                  <a:lnTo>
                    <a:pt x="11" y="1"/>
                  </a:lnTo>
                  <a:lnTo>
                    <a:pt x="13" y="0"/>
                  </a:lnTo>
                  <a:lnTo>
                    <a:pt x="14" y="0"/>
                  </a:lnTo>
                  <a:lnTo>
                    <a:pt x="15" y="0"/>
                  </a:lnTo>
                  <a:lnTo>
                    <a:pt x="17" y="1"/>
                  </a:lnTo>
                  <a:lnTo>
                    <a:pt x="18" y="1"/>
                  </a:lnTo>
                  <a:lnTo>
                    <a:pt x="19" y="2"/>
                  </a:lnTo>
                  <a:lnTo>
                    <a:pt x="19" y="3"/>
                  </a:lnTo>
                  <a:lnTo>
                    <a:pt x="20" y="5"/>
                  </a:lnTo>
                  <a:close/>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itle"/>
            <p:cNvSpPr txBox="1"/>
            <p:nvPr/>
          </p:nvSpPr>
          <p:spPr>
            <a:xfrm>
              <a:off x="74295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COLLECTION AGENT</a:t>
              </a:r>
            </a:p>
          </p:txBody>
        </p:sp>
      </p:grpSp>
      <p:grpSp>
        <p:nvGrpSpPr>
          <p:cNvPr id="33" name="Ticket · Home entertainment"/>
          <p:cNvGrpSpPr/>
          <p:nvPr/>
        </p:nvGrpSpPr>
        <p:grpSpPr>
          <a:xfrm rot="21540000">
            <a:off x="9448800" y="1657350"/>
            <a:ext cx="2114550" cy="1066800"/>
            <a:chOff x="9448800" y="1657350"/>
            <a:chExt cx="2114550" cy="1066800"/>
          </a:xfrm>
        </p:grpSpPr>
        <p:sp>
          <p:nvSpPr>
            <p:cNvPr id="34" name="Card"/>
            <p:cNvSpPr/>
            <p:nvPr/>
          </p:nvSpPr>
          <p:spPr>
            <a:xfrm>
              <a:off x="9448800" y="1752600"/>
              <a:ext cx="2114550" cy="876300"/>
            </a:xfrm>
            <a:prstGeom prst="roundRect">
              <a:avLst>
                <a:gd name="adj" fmla="val 10869"/>
              </a:avLst>
            </a:prstGeom>
            <a:solidFill>
              <a:srgbClr val="FFFFFF"/>
            </a:solidFill>
            <a:ln w="9525">
              <a:solidFill>
                <a:srgbClr val="BFD9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5" name="Perforation"/>
            <p:cNvCxnSpPr/>
            <p:nvPr/>
          </p:nvCxnSpPr>
          <p:spPr>
            <a:xfrm>
              <a:off x="11029950" y="1809750"/>
              <a:ext cx="0" cy="762000"/>
            </a:xfrm>
            <a:prstGeom prst="line">
              <a:avLst/>
            </a:prstGeom>
            <a:ln w="19050">
              <a:solidFill>
                <a:srgbClr val="BFD9DD"/>
              </a:solidFill>
              <a:prstDash val="dash"/>
            </a:ln>
          </p:spPr>
          <p:style>
            <a:lnRef idx="2">
              <a:schemeClr val="accent1"/>
            </a:lnRef>
            <a:fillRef idx="0">
              <a:schemeClr val="accent1"/>
            </a:fillRef>
            <a:effectRef idx="1">
              <a:schemeClr val="accent1"/>
            </a:effectRef>
            <a:fontRef idx="minor">
              <a:schemeClr val="tx1"/>
            </a:fontRef>
          </p:style>
        </p:cxnSp>
        <p:sp>
          <p:nvSpPr>
            <p:cNvPr id="36" name="Notch"/>
            <p:cNvSpPr/>
            <p:nvPr/>
          </p:nvSpPr>
          <p:spPr>
            <a:xfrm>
              <a:off x="10934700" y="16573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Notch"/>
            <p:cNvSpPr/>
            <p:nvPr/>
          </p:nvSpPr>
          <p:spPr>
            <a:xfrm>
              <a:off x="10934700" y="2533650"/>
              <a:ext cx="190500" cy="190500"/>
            </a:xfrm>
            <a:prstGeom prst="ellipse">
              <a:avLst/>
            </a:prstGeom>
            <a:solidFill>
              <a:srgbClr val="E3F0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con · euro"/>
            <p:cNvSpPr/>
            <p:nvPr/>
          </p:nvSpPr>
          <p:spPr>
            <a:xfrm>
              <a:off x="9674225" y="1978025"/>
              <a:ext cx="130969" cy="139700"/>
            </a:xfrm>
            <a:custGeom>
              <a:avLst/>
              <a:gdLst/>
              <a:ahLst/>
              <a:cxnLst/>
              <a:rect l="l" t="t" r="r" b="b"/>
              <a:pathLst>
                <a:path w="15" h="16">
                  <a:moveTo>
                    <a:pt x="0" y="6"/>
                  </a:moveTo>
                  <a:lnTo>
                    <a:pt x="12" y="6"/>
                  </a:lnTo>
                  <a:moveTo>
                    <a:pt x="0" y="10"/>
                  </a:moveTo>
                  <a:lnTo>
                    <a:pt x="9" y="10"/>
                  </a:lnTo>
                  <a:moveTo>
                    <a:pt x="15" y="2"/>
                  </a:moveTo>
                  <a:lnTo>
                    <a:pt x="15" y="2"/>
                  </a:lnTo>
                  <a:lnTo>
                    <a:pt x="14" y="1"/>
                  </a:lnTo>
                  <a:lnTo>
                    <a:pt x="14" y="1"/>
                  </a:lnTo>
                  <a:lnTo>
                    <a:pt x="13" y="1"/>
                  </a:lnTo>
                  <a:lnTo>
                    <a:pt x="13" y="1"/>
                  </a:lnTo>
                  <a:lnTo>
                    <a:pt x="12" y="0"/>
                  </a:lnTo>
                  <a:lnTo>
                    <a:pt x="11" y="0"/>
                  </a:lnTo>
                  <a:lnTo>
                    <a:pt x="11" y="0"/>
                  </a:lnTo>
                  <a:lnTo>
                    <a:pt x="10" y="0"/>
                  </a:lnTo>
                  <a:lnTo>
                    <a:pt x="10" y="0"/>
                  </a:lnTo>
                  <a:lnTo>
                    <a:pt x="9" y="0"/>
                  </a:lnTo>
                  <a:lnTo>
                    <a:pt x="7" y="0"/>
                  </a:lnTo>
                  <a:lnTo>
                    <a:pt x="6" y="1"/>
                  </a:lnTo>
                  <a:lnTo>
                    <a:pt x="5" y="2"/>
                  </a:lnTo>
                  <a:lnTo>
                    <a:pt x="4" y="2"/>
                  </a:lnTo>
                  <a:lnTo>
                    <a:pt x="3" y="3"/>
                  </a:lnTo>
                  <a:lnTo>
                    <a:pt x="3" y="4"/>
                  </a:lnTo>
                  <a:lnTo>
                    <a:pt x="2" y="6"/>
                  </a:lnTo>
                  <a:lnTo>
                    <a:pt x="2" y="7"/>
                  </a:lnTo>
                  <a:lnTo>
                    <a:pt x="2" y="8"/>
                  </a:lnTo>
                  <a:lnTo>
                    <a:pt x="2" y="10"/>
                  </a:lnTo>
                  <a:lnTo>
                    <a:pt x="3" y="11"/>
                  </a:lnTo>
                  <a:lnTo>
                    <a:pt x="3" y="12"/>
                  </a:lnTo>
                  <a:lnTo>
                    <a:pt x="4" y="14"/>
                  </a:lnTo>
                  <a:lnTo>
                    <a:pt x="5" y="15"/>
                  </a:lnTo>
                  <a:lnTo>
                    <a:pt x="7" y="15"/>
                  </a:lnTo>
                  <a:lnTo>
                    <a:pt x="8" y="16"/>
                  </a:lnTo>
                  <a:lnTo>
                    <a:pt x="10" y="16"/>
                  </a:lnTo>
                  <a:lnTo>
                    <a:pt x="11" y="16"/>
                  </a:lnTo>
                  <a:lnTo>
                    <a:pt x="11" y="16"/>
                  </a:lnTo>
                  <a:lnTo>
                    <a:pt x="12" y="16"/>
                  </a:lnTo>
                  <a:lnTo>
                    <a:pt x="13" y="15"/>
                  </a:lnTo>
                  <a:lnTo>
                    <a:pt x="13" y="15"/>
                  </a:lnTo>
                  <a:lnTo>
                    <a:pt x="14" y="15"/>
                  </a:lnTo>
                  <a:lnTo>
                    <a:pt x="14" y="14"/>
                  </a:lnTo>
                  <a:lnTo>
                    <a:pt x="15" y="14"/>
                  </a:lnTo>
                </a:path>
              </a:pathLst>
            </a:custGeom>
            <a:noFill/>
            <a:ln w="17462" cap="rnd">
              <a:solidFill>
                <a:srgbClr val="003940"/>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itle"/>
            <p:cNvSpPr txBox="1"/>
            <p:nvPr/>
          </p:nvSpPr>
          <p:spPr>
            <a:xfrm>
              <a:off x="9639300" y="2247900"/>
              <a:ext cx="1257300" cy="316230"/>
            </a:xfrm>
            <a:prstGeom prst="rect">
              <a:avLst/>
            </a:prstGeom>
            <a:noFill/>
          </p:spPr>
          <p:txBody>
            <a:bodyPr wrap="square" lIns="0" tIns="0" rIns="0" bIns="0" anchor="t">
              <a:spAutoFit/>
            </a:bodyPr>
            <a:lstStyle/>
            <a:p>
              <a:pPr algn="l">
                <a:lnSpc>
                  <a:spcPct val="120000"/>
                </a:lnSpc>
              </a:pPr>
              <a:r>
                <a:rPr sz="975" b="0" spc="58">
                  <a:solidFill>
                    <a:srgbClr val="131313"/>
                  </a:solidFill>
                  <a:latin typeface="Archivo ExtraBold"/>
                </a:rPr>
                <a:t>HOME ENTERTAINMENT</a:t>
              </a:r>
            </a:p>
          </p:txBody>
        </p:sp>
      </p:grpSp>
      <p:cxnSp>
        <p:nvCxnSpPr>
          <p:cNvPr id="40" name="Rule"/>
          <p:cNvCxnSpPr/>
          <p:nvPr/>
        </p:nvCxnSpPr>
        <p:spPr>
          <a:xfrm>
            <a:off x="609600" y="2857500"/>
            <a:ext cx="10972800" cy="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1" name="Tasks label"/>
          <p:cNvSpPr txBox="1"/>
          <p:nvPr/>
        </p:nvSpPr>
        <p:spPr>
          <a:xfrm>
            <a:off x="609600" y="2952750"/>
            <a:ext cx="2095500" cy="171450"/>
          </a:xfrm>
          <a:prstGeom prst="rect">
            <a:avLst/>
          </a:prstGeom>
          <a:noFill/>
        </p:spPr>
        <p:txBody>
          <a:bodyPr wrap="square" lIns="0" tIns="0" rIns="0" bIns="0" anchor="t">
            <a:spAutoFit/>
          </a:bodyPr>
          <a:lstStyle/>
          <a:p>
            <a:pPr algn="l">
              <a:lnSpc>
                <a:spcPct val="130000"/>
              </a:lnSpc>
            </a:pPr>
            <a:r>
              <a:rPr sz="900" b="1" spc="198">
                <a:solidFill>
                  <a:srgbClr val="D24005"/>
                </a:solidFill>
                <a:latin typeface="Archivo"/>
              </a:rPr>
              <a:t>WHAT HAPPENS</a:t>
            </a:r>
          </a:p>
        </p:txBody>
      </p:sp>
      <p:sp>
        <p:nvSpPr>
          <p:cNvPr id="42" name="Task 1"/>
          <p:cNvSpPr txBox="1"/>
          <p:nvPr/>
        </p:nvSpPr>
        <p:spPr>
          <a:xfrm>
            <a:off x="609600" y="3162300"/>
            <a:ext cx="11525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Income reports</a:t>
            </a:r>
          </a:p>
        </p:txBody>
      </p:sp>
      <p:cxnSp>
        <p:nvCxnSpPr>
          <p:cNvPr id="43" name="Divider"/>
          <p:cNvCxnSpPr/>
          <p:nvPr/>
        </p:nvCxnSpPr>
        <p:spPr>
          <a:xfrm>
            <a:off x="18573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4" name="Task 2"/>
          <p:cNvSpPr txBox="1"/>
          <p:nvPr/>
        </p:nvSpPr>
        <p:spPr>
          <a:xfrm>
            <a:off x="1990725" y="3162300"/>
            <a:ext cx="10572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3rd party fees</a:t>
            </a:r>
          </a:p>
        </p:txBody>
      </p:sp>
      <p:cxnSp>
        <p:nvCxnSpPr>
          <p:cNvPr id="45" name="Divider"/>
          <p:cNvCxnSpPr/>
          <p:nvPr/>
        </p:nvCxnSpPr>
        <p:spPr>
          <a:xfrm>
            <a:off x="31432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6" name="Task 3"/>
          <p:cNvSpPr txBox="1"/>
          <p:nvPr/>
        </p:nvSpPr>
        <p:spPr>
          <a:xfrm>
            <a:off x="3276600" y="3162300"/>
            <a:ext cx="107632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Receive funds</a:t>
            </a:r>
          </a:p>
        </p:txBody>
      </p:sp>
      <p:cxnSp>
        <p:nvCxnSpPr>
          <p:cNvPr id="47" name="Divider"/>
          <p:cNvCxnSpPr/>
          <p:nvPr/>
        </p:nvCxnSpPr>
        <p:spPr>
          <a:xfrm>
            <a:off x="4448175"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48" name="Task 4"/>
          <p:cNvSpPr txBox="1"/>
          <p:nvPr/>
        </p:nvSpPr>
        <p:spPr>
          <a:xfrm>
            <a:off x="4581525" y="3162300"/>
            <a:ext cx="1362075"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Repay investment</a:t>
            </a:r>
          </a:p>
        </p:txBody>
      </p:sp>
      <p:cxnSp>
        <p:nvCxnSpPr>
          <p:cNvPr id="49" name="Divider"/>
          <p:cNvCxnSpPr/>
          <p:nvPr/>
        </p:nvCxnSpPr>
        <p:spPr>
          <a:xfrm>
            <a:off x="6038850" y="3181350"/>
            <a:ext cx="0" cy="171450"/>
          </a:xfrm>
          <a:prstGeom prst="line">
            <a:avLst/>
          </a:prstGeom>
          <a:ln w="9525">
            <a:solidFill>
              <a:srgbClr val="BFD9DD"/>
            </a:solidFill>
          </a:ln>
        </p:spPr>
        <p:style>
          <a:lnRef idx="2">
            <a:schemeClr val="accent1"/>
          </a:lnRef>
          <a:fillRef idx="0">
            <a:schemeClr val="accent1"/>
          </a:fillRef>
          <a:effectRef idx="1">
            <a:schemeClr val="accent1"/>
          </a:effectRef>
          <a:fontRef idx="minor">
            <a:schemeClr val="tx1"/>
          </a:fontRef>
        </p:style>
      </p:cxnSp>
      <p:sp>
        <p:nvSpPr>
          <p:cNvPr id="50" name="Task 5"/>
          <p:cNvSpPr txBox="1"/>
          <p:nvPr/>
        </p:nvSpPr>
        <p:spPr>
          <a:xfrm>
            <a:off x="6172200" y="3162300"/>
            <a:ext cx="514350" cy="209550"/>
          </a:xfrm>
          <a:prstGeom prst="rect">
            <a:avLst/>
          </a:prstGeom>
          <a:noFill/>
        </p:spPr>
        <p:txBody>
          <a:bodyPr wrap="none" lIns="0" tIns="0" rIns="0" bIns="0" anchor="t">
            <a:spAutoFit/>
          </a:bodyPr>
          <a:lstStyle/>
          <a:p>
            <a:pPr algn="l">
              <a:lnSpc>
                <a:spcPct val="130000"/>
              </a:lnSpc>
            </a:pPr>
            <a:r>
              <a:rPr sz="1125" b="0">
                <a:solidFill>
                  <a:srgbClr val="131313"/>
                </a:solidFill>
                <a:latin typeface="Archivo Medium"/>
              </a:rPr>
              <a:t>Profit!</a:t>
            </a:r>
          </a:p>
        </p:txBody>
      </p:sp>
      <p:pic>
        <p:nvPicPr>
          <p:cNvPr id="51" name="Still" descr="AdobeStock_186735188-295593f33c50.jpg"/>
          <p:cNvPicPr>
            <a:picLocks noChangeAspect="1"/>
          </p:cNvPicPr>
          <p:nvPr/>
        </p:nvPicPr>
        <p:blipFill>
          <a:blip r:embed="rId3"/>
          <a:stretch>
            <a:fillRect/>
          </a:stretch>
        </p:blipFill>
        <p:spPr>
          <a:xfrm>
            <a:off x="0" y="3810000"/>
            <a:ext cx="12192000" cy="304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grpSp>
        <p:nvGrpSpPr>
          <p:cNvPr id="2" name="Badge · play"/>
          <p:cNvGrpSpPr/>
          <p:nvPr/>
        </p:nvGrpSpPr>
        <p:grpSpPr>
          <a:xfrm>
            <a:off x="609600" y="495300"/>
            <a:ext cx="533400" cy="533400"/>
            <a:chOff x="609600" y="495300"/>
            <a:chExt cx="533400" cy="533400"/>
          </a:xfrm>
        </p:grpSpPr>
        <p:sp>
          <p:nvSpPr>
            <p:cNvPr id="3" name="Square"/>
            <p:cNvSpPr/>
            <p:nvPr/>
          </p:nvSpPr>
          <p:spPr>
            <a:xfrm>
              <a:off x="609600" y="495300"/>
              <a:ext cx="533400" cy="533400"/>
            </a:xfrm>
            <a:prstGeom prst="rect">
              <a:avLst/>
            </a:prstGeom>
            <a:noFill/>
            <a:ln w="28575">
              <a:solidFill>
                <a:srgbClr val="D8CE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lay"/>
            <p:cNvSpPr/>
            <p:nvPr/>
          </p:nvSpPr>
          <p:spPr>
            <a:xfrm>
              <a:off x="790575" y="657225"/>
              <a:ext cx="190500" cy="209550"/>
            </a:xfrm>
            <a:custGeom>
              <a:avLst/>
              <a:gdLst/>
              <a:ahLst/>
              <a:cxnLst/>
              <a:rect l="l" t="t" r="r" b="b"/>
              <a:pathLst>
                <a:path w="20" h="22">
                  <a:moveTo>
                    <a:pt x="0" y="0"/>
                  </a:moveTo>
                  <a:lnTo>
                    <a:pt x="20" y="11"/>
                  </a:lnTo>
                  <a:lnTo>
                    <a:pt x="0" y="22"/>
                  </a:lnTo>
                  <a:close/>
                </a:path>
              </a:pathLst>
            </a:custGeom>
            <a:solidFill>
              <a:srgbClr val="D8CEC0"/>
            </a:solidFill>
            <a:ln>
              <a:no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Title"/>
          <p:cNvSpPr txBox="1"/>
          <p:nvPr/>
        </p:nvSpPr>
        <p:spPr>
          <a:xfrm>
            <a:off x="1314450" y="547688"/>
            <a:ext cx="10267950" cy="445770"/>
          </a:xfrm>
          <a:prstGeom prst="rect">
            <a:avLst/>
          </a:prstGeom>
          <a:noFill/>
        </p:spPr>
        <p:txBody>
          <a:bodyPr wrap="none" lIns="0" tIns="0" rIns="0" bIns="0" anchor="t">
            <a:spAutoFit/>
          </a:bodyPr>
          <a:lstStyle/>
          <a:p>
            <a:pPr algn="l">
              <a:lnSpc>
                <a:spcPct val="104000"/>
              </a:lnSpc>
            </a:pPr>
            <a:r>
              <a:rPr sz="2700" b="0" spc="-68">
                <a:solidFill>
                  <a:srgbClr val="FFFFFF"/>
                </a:solidFill>
                <a:latin typeface="Archivo Black"/>
              </a:rPr>
              <a:t>Aisling, Digital Marketing Assistant at Element Pictures</a:t>
            </a:r>
          </a:p>
        </p:txBody>
      </p:sp>
      <p:sp>
        <p:nvSpPr>
          <p:cNvPr id="6" name="Clip border"/>
          <p:cNvSpPr/>
          <p:nvPr/>
        </p:nvSpPr>
        <p:spPr>
          <a:xfrm>
            <a:off x="1543050" y="1295400"/>
            <a:ext cx="9105900" cy="51911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19250" y="1371600"/>
            <a:ext cx="8953500" cy="5038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90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Next" delay="0">
                      <p:tgtEl>
                        <p:sldTgt/>
                      </p:tgtEl>
                    </p:cond>
                  </p:endCondLst>
                </p:cTn>
                <p:tgtEl>
                  <p:spTgt spid="7"/>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3F0F2"/>
        </a:solidFill>
        <a:effectLst/>
      </p:bgPr>
    </p:bg>
    <p:spTree>
      <p:nvGrpSpPr>
        <p:cNvPr id="1" name=""/>
        <p:cNvGrpSpPr/>
        <p:nvPr/>
      </p:nvGrpSpPr>
      <p:grpSpPr>
        <a:xfrm>
          <a:off x="0" y="0"/>
          <a:ext cx="0" cy="0"/>
          <a:chOff x="0" y="0"/>
          <a:chExt cx="0" cy="0"/>
        </a:xfrm>
      </p:grpSpPr>
      <p:sp>
        <p:nvSpPr>
          <p:cNvPr id="2" name="Kicker"/>
          <p:cNvSpPr txBox="1"/>
          <p:nvPr/>
        </p:nvSpPr>
        <p:spPr>
          <a:xfrm>
            <a:off x="609600" y="533400"/>
            <a:ext cx="8572500" cy="247650"/>
          </a:xfrm>
          <a:prstGeom prst="rect">
            <a:avLst/>
          </a:prstGeom>
          <a:noFill/>
        </p:spPr>
        <p:txBody>
          <a:bodyPr wrap="square" lIns="0" tIns="0" rIns="0" bIns="0" anchor="t">
            <a:spAutoFit/>
          </a:bodyPr>
          <a:lstStyle/>
          <a:p>
            <a:pPr algn="l">
              <a:lnSpc>
                <a:spcPct val="130000"/>
              </a:lnSpc>
            </a:pPr>
            <a:r>
              <a:rPr sz="1425" b="1" spc="314">
                <a:solidFill>
                  <a:srgbClr val="D24005"/>
                </a:solidFill>
                <a:latin typeface="Archivo"/>
              </a:rPr>
              <a:t>LESSON FIVE</a:t>
            </a:r>
          </a:p>
        </p:txBody>
      </p:sp>
      <p:sp>
        <p:nvSpPr>
          <p:cNvPr id="3" name="Title"/>
          <p:cNvSpPr txBox="1"/>
          <p:nvPr/>
        </p:nvSpPr>
        <p:spPr>
          <a:xfrm>
            <a:off x="609600" y="838200"/>
            <a:ext cx="10972800" cy="571500"/>
          </a:xfrm>
          <a:prstGeom prst="rect">
            <a:avLst/>
          </a:prstGeom>
          <a:noFill/>
        </p:spPr>
        <p:txBody>
          <a:bodyPr wrap="none" lIns="0" tIns="0" rIns="0" bIns="0" anchor="t">
            <a:spAutoFit/>
          </a:bodyPr>
          <a:lstStyle/>
          <a:p>
            <a:pPr algn="l">
              <a:lnSpc>
                <a:spcPct val="104000"/>
              </a:lnSpc>
            </a:pPr>
            <a:r>
              <a:rPr sz="3600" b="0" spc="-90">
                <a:solidFill>
                  <a:srgbClr val="131313"/>
                </a:solidFill>
                <a:latin typeface="Archivo Black"/>
              </a:rPr>
              <a:t>Changing Trends in Distribution</a:t>
            </a:r>
          </a:p>
        </p:txBody>
      </p:sp>
      <p:cxnSp>
        <p:nvCxnSpPr>
          <p:cNvPr id="4" name="Rule"/>
          <p:cNvCxnSpPr/>
          <p:nvPr/>
        </p:nvCxnSpPr>
        <p:spPr>
          <a:xfrm>
            <a:off x="609600" y="1600200"/>
            <a:ext cx="3403600" cy="0"/>
          </a:xfrm>
          <a:prstGeom prst="line">
            <a:avLst/>
          </a:prstGeom>
          <a:ln w="9525">
            <a:solidFill>
              <a:srgbClr val="131313"/>
            </a:solidFill>
          </a:ln>
        </p:spPr>
        <p:style>
          <a:lnRef idx="2">
            <a:schemeClr val="accent1"/>
          </a:lnRef>
          <a:fillRef idx="0">
            <a:schemeClr val="accent1"/>
          </a:fillRef>
          <a:effectRef idx="1">
            <a:schemeClr val="accent1"/>
          </a:effectRef>
          <a:fontRef idx="minor">
            <a:schemeClr val="tx1"/>
          </a:fontRef>
        </p:style>
      </p:cxnSp>
      <p:sp>
        <p:nvSpPr>
          <p:cNvPr id="5" name="Stat 1"/>
          <p:cNvSpPr txBox="1"/>
          <p:nvPr/>
        </p:nvSpPr>
        <p:spPr>
          <a:xfrm>
            <a:off x="609600" y="1676400"/>
            <a:ext cx="3403600" cy="990600"/>
          </a:xfrm>
          <a:prstGeom prst="rect">
            <a:avLst/>
          </a:prstGeom>
          <a:noFill/>
        </p:spPr>
        <p:txBody>
          <a:bodyPr wrap="none" lIns="0" tIns="0" rIns="0" bIns="0" anchor="t">
            <a:spAutoFit/>
          </a:bodyPr>
          <a:lstStyle/>
          <a:p>
            <a:pPr algn="l">
              <a:lnSpc>
                <a:spcPct val="100000"/>
              </a:lnSpc>
            </a:pPr>
            <a:r>
              <a:rPr sz="7200" b="0" spc="-288">
                <a:solidFill>
                  <a:srgbClr val="D24005"/>
                </a:solidFill>
                <a:latin typeface="Archivo Black"/>
              </a:rPr>
              <a:t>25%</a:t>
            </a:r>
          </a:p>
        </p:txBody>
      </p:sp>
      <p:sp>
        <p:nvSpPr>
          <p:cNvPr id="6" name="Stat 1 caption"/>
          <p:cNvSpPr txBox="1"/>
          <p:nvPr/>
        </p:nvSpPr>
        <p:spPr>
          <a:xfrm>
            <a:off x="609600" y="2762250"/>
            <a:ext cx="3213100" cy="762000"/>
          </a:xfrm>
          <a:prstGeom prst="rect">
            <a:avLst/>
          </a:prstGeom>
          <a:noFill/>
        </p:spPr>
        <p:txBody>
          <a:bodyPr wrap="square" lIns="0" tIns="0" rIns="0" bIns="0" anchor="t">
            <a:spAutoFit/>
          </a:bodyPr>
          <a:lstStyle/>
          <a:p>
            <a:pPr algn="l">
              <a:lnSpc>
                <a:spcPct val="140000"/>
              </a:lnSpc>
            </a:pPr>
            <a:r>
              <a:rPr sz="1350" b="0">
                <a:solidFill>
                  <a:srgbClr val="131313"/>
                </a:solidFill>
                <a:latin typeface="Inter Tight"/>
              </a:rPr>
              <a:t>increase in theatre attendance last year for members of Gen Z.</a:t>
            </a:r>
          </a:p>
        </p:txBody>
      </p:sp>
      <p:cxnSp>
        <p:nvCxnSpPr>
          <p:cNvPr id="7" name="Rule"/>
          <p:cNvCxnSpPr/>
          <p:nvPr/>
        </p:nvCxnSpPr>
        <p:spPr>
          <a:xfrm>
            <a:off x="4394200" y="1600200"/>
            <a:ext cx="3403600" cy="0"/>
          </a:xfrm>
          <a:prstGeom prst="line">
            <a:avLst/>
          </a:prstGeom>
          <a:ln w="9525">
            <a:solidFill>
              <a:srgbClr val="131313"/>
            </a:solidFill>
          </a:ln>
        </p:spPr>
        <p:style>
          <a:lnRef idx="2">
            <a:schemeClr val="accent1"/>
          </a:lnRef>
          <a:fillRef idx="0">
            <a:schemeClr val="accent1"/>
          </a:fillRef>
          <a:effectRef idx="1">
            <a:schemeClr val="accent1"/>
          </a:effectRef>
          <a:fontRef idx="minor">
            <a:schemeClr val="tx1"/>
          </a:fontRef>
        </p:style>
      </p:cxnSp>
      <p:sp>
        <p:nvSpPr>
          <p:cNvPr id="8" name="Stat 2"/>
          <p:cNvSpPr txBox="1"/>
          <p:nvPr/>
        </p:nvSpPr>
        <p:spPr>
          <a:xfrm>
            <a:off x="4394200" y="1676400"/>
            <a:ext cx="3403600" cy="990600"/>
          </a:xfrm>
          <a:prstGeom prst="rect">
            <a:avLst/>
          </a:prstGeom>
          <a:noFill/>
        </p:spPr>
        <p:txBody>
          <a:bodyPr wrap="none" lIns="0" tIns="0" rIns="0" bIns="0" anchor="t">
            <a:spAutoFit/>
          </a:bodyPr>
          <a:lstStyle/>
          <a:p>
            <a:pPr algn="l">
              <a:lnSpc>
                <a:spcPct val="100000"/>
              </a:lnSpc>
            </a:pPr>
            <a:r>
              <a:rPr sz="7200" b="0" spc="-288">
                <a:solidFill>
                  <a:srgbClr val="D24005"/>
                </a:solidFill>
                <a:latin typeface="Archivo Black"/>
              </a:rPr>
              <a:t>50%</a:t>
            </a:r>
          </a:p>
        </p:txBody>
      </p:sp>
      <p:sp>
        <p:nvSpPr>
          <p:cNvPr id="9" name="Stat 2 caption"/>
          <p:cNvSpPr txBox="1"/>
          <p:nvPr/>
        </p:nvSpPr>
        <p:spPr>
          <a:xfrm>
            <a:off x="4394200" y="2762250"/>
            <a:ext cx="3213100" cy="762000"/>
          </a:xfrm>
          <a:prstGeom prst="rect">
            <a:avLst/>
          </a:prstGeom>
          <a:noFill/>
        </p:spPr>
        <p:txBody>
          <a:bodyPr wrap="square" lIns="0" tIns="0" rIns="0" bIns="0" anchor="t">
            <a:spAutoFit/>
          </a:bodyPr>
          <a:lstStyle/>
          <a:p>
            <a:pPr algn="l">
              <a:lnSpc>
                <a:spcPct val="140000"/>
              </a:lnSpc>
            </a:pPr>
            <a:r>
              <a:rPr sz="1350" b="0">
                <a:solidFill>
                  <a:srgbClr val="131313"/>
                </a:solidFill>
                <a:latin typeface="Inter Tight"/>
              </a:rPr>
              <a:t>of cinemagoers across the board are under 35, according to the Cinema Advertising Association.</a:t>
            </a:r>
          </a:p>
        </p:txBody>
      </p:sp>
      <p:cxnSp>
        <p:nvCxnSpPr>
          <p:cNvPr id="10" name="Rule"/>
          <p:cNvCxnSpPr/>
          <p:nvPr/>
        </p:nvCxnSpPr>
        <p:spPr>
          <a:xfrm>
            <a:off x="8178800" y="1600200"/>
            <a:ext cx="3403600" cy="0"/>
          </a:xfrm>
          <a:prstGeom prst="line">
            <a:avLst/>
          </a:prstGeom>
          <a:ln w="9525">
            <a:solidFill>
              <a:srgbClr val="131313"/>
            </a:solidFill>
          </a:ln>
        </p:spPr>
        <p:style>
          <a:lnRef idx="2">
            <a:schemeClr val="accent1"/>
          </a:lnRef>
          <a:fillRef idx="0">
            <a:schemeClr val="accent1"/>
          </a:fillRef>
          <a:effectRef idx="1">
            <a:schemeClr val="accent1"/>
          </a:effectRef>
          <a:fontRef idx="minor">
            <a:schemeClr val="tx1"/>
          </a:fontRef>
        </p:style>
      </p:cxnSp>
      <p:sp>
        <p:nvSpPr>
          <p:cNvPr id="11" name="Stat 3"/>
          <p:cNvSpPr txBox="1"/>
          <p:nvPr/>
        </p:nvSpPr>
        <p:spPr>
          <a:xfrm>
            <a:off x="8178800" y="1676400"/>
            <a:ext cx="3403600" cy="990600"/>
          </a:xfrm>
          <a:prstGeom prst="rect">
            <a:avLst/>
          </a:prstGeom>
          <a:noFill/>
        </p:spPr>
        <p:txBody>
          <a:bodyPr wrap="none" lIns="0" tIns="0" rIns="0" bIns="0" anchor="t">
            <a:spAutoFit/>
          </a:bodyPr>
          <a:lstStyle/>
          <a:p>
            <a:pPr algn="l">
              <a:lnSpc>
                <a:spcPct val="100000"/>
              </a:lnSpc>
            </a:pPr>
            <a:r>
              <a:rPr sz="7200" b="0" spc="-288">
                <a:solidFill>
                  <a:srgbClr val="D24005"/>
                </a:solidFill>
                <a:latin typeface="Archivo Black"/>
              </a:rPr>
              <a:t>55%</a:t>
            </a:r>
          </a:p>
        </p:txBody>
      </p:sp>
      <p:sp>
        <p:nvSpPr>
          <p:cNvPr id="12" name="Stat 3 caption"/>
          <p:cNvSpPr txBox="1"/>
          <p:nvPr/>
        </p:nvSpPr>
        <p:spPr>
          <a:xfrm>
            <a:off x="8178800" y="2762250"/>
            <a:ext cx="3213100" cy="762000"/>
          </a:xfrm>
          <a:prstGeom prst="rect">
            <a:avLst/>
          </a:prstGeom>
          <a:noFill/>
        </p:spPr>
        <p:txBody>
          <a:bodyPr wrap="square" lIns="0" tIns="0" rIns="0" bIns="0" anchor="t">
            <a:spAutoFit/>
          </a:bodyPr>
          <a:lstStyle/>
          <a:p>
            <a:pPr algn="l">
              <a:lnSpc>
                <a:spcPct val="140000"/>
              </a:lnSpc>
            </a:pPr>
            <a:r>
              <a:rPr sz="1350" b="0">
                <a:solidFill>
                  <a:srgbClr val="131313"/>
                </a:solidFill>
                <a:latin typeface="Inter Tight"/>
              </a:rPr>
              <a:t>of Curzon audiences in 2025 were under 35.</a:t>
            </a:r>
          </a:p>
        </p:txBody>
      </p:sp>
      <p:sp>
        <p:nvSpPr>
          <p:cNvPr id="13" name="Body"/>
          <p:cNvSpPr txBox="1"/>
          <p:nvPr/>
        </p:nvSpPr>
        <p:spPr>
          <a:xfrm>
            <a:off x="609600" y="3905250"/>
            <a:ext cx="10972800" cy="609600"/>
          </a:xfrm>
          <a:prstGeom prst="rect">
            <a:avLst/>
          </a:prstGeom>
          <a:noFill/>
        </p:spPr>
        <p:txBody>
          <a:bodyPr wrap="square" lIns="0" tIns="0" rIns="0" bIns="0" anchor="t">
            <a:spAutoFit/>
          </a:bodyPr>
          <a:lstStyle/>
          <a:p>
            <a:pPr algn="l">
              <a:lnSpc>
                <a:spcPct val="150000"/>
              </a:lnSpc>
            </a:pPr>
            <a:r>
              <a:rPr sz="1500" b="0">
                <a:solidFill>
                  <a:srgbClr val="131313"/>
                </a:solidFill>
                <a:latin typeface="Inter Tight"/>
              </a:rPr>
              <a:t>Arthouse distributors, like Neon, A24, and Mubi, are finding increasing success with general audiences, courting Gen Z with ‘Instagrammable’ merchandise and a savvy social-media presence.</a:t>
            </a:r>
          </a:p>
        </p:txBody>
      </p:sp>
      <p:sp>
        <p:nvSpPr>
          <p:cNvPr id="14" name="Source"/>
          <p:cNvSpPr txBox="1"/>
          <p:nvPr/>
        </p:nvSpPr>
        <p:spPr>
          <a:xfrm>
            <a:off x="609600" y="4629150"/>
            <a:ext cx="10972800" cy="209550"/>
          </a:xfrm>
          <a:prstGeom prst="rect">
            <a:avLst/>
          </a:prstGeom>
          <a:noFill/>
        </p:spPr>
        <p:txBody>
          <a:bodyPr wrap="square" lIns="0" tIns="0" rIns="0" bIns="0" anchor="t">
            <a:spAutoFit/>
          </a:bodyPr>
          <a:lstStyle/>
          <a:p>
            <a:pPr algn="l">
              <a:lnSpc>
                <a:spcPct val="130000"/>
              </a:lnSpc>
            </a:pPr>
            <a:r>
              <a:rPr sz="1050" b="0">
                <a:solidFill>
                  <a:srgbClr val="565656"/>
                </a:solidFill>
                <a:latin typeface="Inter Tight"/>
              </a:rPr>
              <a:t>Source: Cinema United / NRG, VOX, The Guardian</a:t>
            </a:r>
          </a:p>
        </p:txBody>
      </p:sp>
      <p:pic>
        <p:nvPicPr>
          <p:cNvPr id="15" name="Still" descr="AdobeStock_460863810-bfab01e1e44e.jpg"/>
          <p:cNvPicPr>
            <a:picLocks noChangeAspect="1"/>
          </p:cNvPicPr>
          <p:nvPr/>
        </p:nvPicPr>
        <p:blipFill>
          <a:blip r:embed="rId2"/>
          <a:stretch>
            <a:fillRect/>
          </a:stretch>
        </p:blipFill>
        <p:spPr>
          <a:xfrm>
            <a:off x="0" y="5048250"/>
            <a:ext cx="12192000" cy="180975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24005"/>
        </a:solidFill>
        <a:effectLst/>
      </p:bgPr>
    </p:bg>
    <p:spTree>
      <p:nvGrpSpPr>
        <p:cNvPr id="1" name=""/>
        <p:cNvGrpSpPr/>
        <p:nvPr/>
      </p:nvGrpSpPr>
      <p:grpSpPr>
        <a:xfrm>
          <a:off x="0" y="0"/>
          <a:ext cx="0" cy="0"/>
          <a:chOff x="0" y="0"/>
          <a:chExt cx="0" cy="0"/>
        </a:xfrm>
      </p:grpSpPr>
      <p:grpSp>
        <p:nvGrpSpPr>
          <p:cNvPr id="2" name="Badge · exercise"/>
          <p:cNvGrpSpPr/>
          <p:nvPr/>
        </p:nvGrpSpPr>
        <p:grpSpPr>
          <a:xfrm>
            <a:off x="609600" y="495300"/>
            <a:ext cx="609600" cy="609600"/>
            <a:chOff x="609600" y="495300"/>
            <a:chExt cx="609600" cy="609600"/>
          </a:xfrm>
        </p:grpSpPr>
        <p:sp>
          <p:nvSpPr>
            <p:cNvPr id="3" name="Square"/>
            <p:cNvSpPr/>
            <p:nvPr/>
          </p:nvSpPr>
          <p:spPr>
            <a:xfrm>
              <a:off x="609600" y="495300"/>
              <a:ext cx="609600" cy="609600"/>
            </a:xfrm>
            <a:prstGeom prst="rect">
              <a:avLst/>
            </a:prstGeom>
            <a:no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con · pen-line"/>
            <p:cNvSpPr/>
            <p:nvPr/>
          </p:nvSpPr>
          <p:spPr>
            <a:xfrm>
              <a:off x="787400" y="673100"/>
              <a:ext cx="254000" cy="254000"/>
            </a:xfrm>
            <a:custGeom>
              <a:avLst/>
              <a:gdLst/>
              <a:ahLst/>
              <a:cxnLst/>
              <a:rect l="l" t="t" r="r" b="b"/>
              <a:pathLst>
                <a:path w="20" h="20">
                  <a:moveTo>
                    <a:pt x="11" y="19"/>
                  </a:moveTo>
                  <a:lnTo>
                    <a:pt x="19" y="19"/>
                  </a:lnTo>
                  <a:moveTo>
                    <a:pt x="19" y="5"/>
                  </a:moveTo>
                  <a:lnTo>
                    <a:pt x="20" y="4"/>
                  </a:lnTo>
                  <a:lnTo>
                    <a:pt x="20" y="3"/>
                  </a:lnTo>
                  <a:lnTo>
                    <a:pt x="20" y="2"/>
                  </a:lnTo>
                  <a:lnTo>
                    <a:pt x="20" y="2"/>
                  </a:lnTo>
                  <a:lnTo>
                    <a:pt x="19" y="1"/>
                  </a:lnTo>
                  <a:lnTo>
                    <a:pt x="18" y="0"/>
                  </a:lnTo>
                  <a:lnTo>
                    <a:pt x="18" y="0"/>
                  </a:lnTo>
                  <a:lnTo>
                    <a:pt x="17" y="0"/>
                  </a:lnTo>
                  <a:lnTo>
                    <a:pt x="16" y="0"/>
                  </a:lnTo>
                  <a:lnTo>
                    <a:pt x="15" y="1"/>
                  </a:lnTo>
                  <a:lnTo>
                    <a:pt x="2" y="14"/>
                  </a:lnTo>
                  <a:lnTo>
                    <a:pt x="2" y="14"/>
                  </a:lnTo>
                  <a:lnTo>
                    <a:pt x="2" y="14"/>
                  </a:lnTo>
                  <a:lnTo>
                    <a:pt x="2" y="14"/>
                  </a:lnTo>
                  <a:lnTo>
                    <a:pt x="2" y="14"/>
                  </a:lnTo>
                  <a:lnTo>
                    <a:pt x="2" y="15"/>
                  </a:lnTo>
                  <a:lnTo>
                    <a:pt x="1" y="15"/>
                  </a:lnTo>
                  <a:lnTo>
                    <a:pt x="1" y="15"/>
                  </a:lnTo>
                  <a:lnTo>
                    <a:pt x="1" y="15"/>
                  </a:lnTo>
                  <a:lnTo>
                    <a:pt x="1" y="15"/>
                  </a:lnTo>
                  <a:lnTo>
                    <a:pt x="1" y="15"/>
                  </a:lnTo>
                  <a:lnTo>
                    <a:pt x="0" y="19"/>
                  </a:lnTo>
                  <a:lnTo>
                    <a:pt x="0" y="19"/>
                  </a:lnTo>
                  <a:lnTo>
                    <a:pt x="0" y="20"/>
                  </a:lnTo>
                  <a:lnTo>
                    <a:pt x="0" y="20"/>
                  </a:lnTo>
                  <a:lnTo>
                    <a:pt x="0" y="20"/>
                  </a:lnTo>
                  <a:lnTo>
                    <a:pt x="0" y="20"/>
                  </a:lnTo>
                  <a:lnTo>
                    <a:pt x="0" y="20"/>
                  </a:lnTo>
                  <a:lnTo>
                    <a:pt x="0" y="20"/>
                  </a:lnTo>
                  <a:lnTo>
                    <a:pt x="0" y="20"/>
                  </a:lnTo>
                  <a:lnTo>
                    <a:pt x="1" y="20"/>
                  </a:lnTo>
                  <a:lnTo>
                    <a:pt x="1" y="20"/>
                  </a:lnTo>
                  <a:lnTo>
                    <a:pt x="5" y="19"/>
                  </a:lnTo>
                  <a:lnTo>
                    <a:pt x="5" y="19"/>
                  </a:lnTo>
                  <a:lnTo>
                    <a:pt x="5" y="19"/>
                  </a:lnTo>
                  <a:lnTo>
                    <a:pt x="5" y="19"/>
                  </a:lnTo>
                  <a:lnTo>
                    <a:pt x="5" y="19"/>
                  </a:lnTo>
                  <a:lnTo>
                    <a:pt x="5" y="18"/>
                  </a:lnTo>
                  <a:lnTo>
                    <a:pt x="6" y="18"/>
                  </a:lnTo>
                  <a:lnTo>
                    <a:pt x="6" y="18"/>
                  </a:lnTo>
                  <a:lnTo>
                    <a:pt x="6" y="18"/>
                  </a:lnTo>
                  <a:lnTo>
                    <a:pt x="6" y="18"/>
                  </a:lnTo>
                  <a:lnTo>
                    <a:pt x="6" y="18"/>
                  </a:lnTo>
                  <a:close/>
                </a:path>
              </a:pathLst>
            </a:custGeom>
            <a:noFill/>
            <a:ln w="25400" cap="rnd">
              <a:solidFill>
                <a:srgbClr val="FFFFFF"/>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sp>
        <p:nvSpPr>
          <p:cNvPr id="5" name="Kicker"/>
          <p:cNvSpPr txBox="1"/>
          <p:nvPr/>
        </p:nvSpPr>
        <p:spPr>
          <a:xfrm>
            <a:off x="1390650" y="676275"/>
            <a:ext cx="6667500" cy="247650"/>
          </a:xfrm>
          <a:prstGeom prst="rect">
            <a:avLst/>
          </a:prstGeom>
          <a:noFill/>
        </p:spPr>
        <p:txBody>
          <a:bodyPr wrap="square" lIns="0" tIns="0" rIns="0" bIns="0" anchor="t">
            <a:spAutoFit/>
          </a:bodyPr>
          <a:lstStyle/>
          <a:p>
            <a:pPr algn="l">
              <a:lnSpc>
                <a:spcPct val="130000"/>
              </a:lnSpc>
            </a:pPr>
            <a:r>
              <a:rPr sz="1425" b="1" spc="314">
                <a:solidFill>
                  <a:srgbClr val="FFFFFF"/>
                </a:solidFill>
                <a:latin typeface="Archivo"/>
              </a:rPr>
              <a:t>EXERCISE 7 - TEACHER’S PACK P.7</a:t>
            </a:r>
          </a:p>
        </p:txBody>
      </p:sp>
      <p:sp>
        <p:nvSpPr>
          <p:cNvPr id="6" name="Title"/>
          <p:cNvSpPr txBox="1"/>
          <p:nvPr/>
        </p:nvSpPr>
        <p:spPr>
          <a:xfrm>
            <a:off x="609600" y="1333500"/>
            <a:ext cx="8572500" cy="670560"/>
          </a:xfrm>
          <a:prstGeom prst="rect">
            <a:avLst/>
          </a:prstGeom>
          <a:noFill/>
        </p:spPr>
        <p:txBody>
          <a:bodyPr wrap="square" lIns="0" tIns="0" rIns="0" bIns="0" anchor="t">
            <a:spAutoFit/>
          </a:bodyPr>
          <a:lstStyle/>
          <a:p>
            <a:pPr algn="l">
              <a:lnSpc>
                <a:spcPct val="104000"/>
              </a:lnSpc>
            </a:pPr>
            <a:r>
              <a:rPr sz="4500" b="0" spc="-112">
                <a:solidFill>
                  <a:srgbClr val="FFFFFF"/>
                </a:solidFill>
                <a:latin typeface="Archivo Black"/>
              </a:rPr>
              <a:t>You are a programmer</a:t>
            </a:r>
          </a:p>
        </p:txBody>
      </p:sp>
      <p:sp>
        <p:nvSpPr>
          <p:cNvPr id="7" name="Body"/>
          <p:cNvSpPr txBox="1"/>
          <p:nvPr/>
        </p:nvSpPr>
        <p:spPr>
          <a:xfrm>
            <a:off x="609600" y="2247900"/>
            <a:ext cx="5676900" cy="2771775"/>
          </a:xfrm>
          <a:prstGeom prst="rect">
            <a:avLst/>
          </a:prstGeom>
          <a:noFill/>
        </p:spPr>
        <p:txBody>
          <a:bodyPr wrap="square" lIns="0" tIns="0" rIns="0" bIns="0" anchor="t">
            <a:spAutoFit/>
          </a:bodyPr>
          <a:lstStyle/>
          <a:p>
            <a:pPr algn="l">
              <a:lnSpc>
                <a:spcPct val="150000"/>
              </a:lnSpc>
            </a:pPr>
            <a:r>
              <a:rPr sz="1425" b="0">
                <a:solidFill>
                  <a:srgbClr val="FFFFFF"/>
                </a:solidFill>
                <a:latin typeface="Inter Tight"/>
              </a:rPr>
              <a:t>Using funding from Screen Ireland, a local cinema has asked you and your friends to run a ‘Next Generation’ season at the cinema for six weeks (one film per week). The films should be suitable for 16 year olds and interesting to them (with identifiable characters and themes). The films may also deal with the subject of the future. The cinema would also like you to schedule a fun event with each film which might encourage people to come. The event should relate to the corresponding film in some way. Don’t forget Screen Ireland are the main funder — encouraging young people to see Irish films is important to them.</a:t>
            </a:r>
          </a:p>
        </p:txBody>
      </p:sp>
      <p:sp>
        <p:nvSpPr>
          <p:cNvPr id="8" name="Step"/>
          <p:cNvSpPr txBox="1"/>
          <p:nvPr/>
        </p:nvSpPr>
        <p:spPr>
          <a:xfrm>
            <a:off x="6667500" y="2362200"/>
            <a:ext cx="4914900" cy="361188"/>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Present your programme to the class.</a:t>
            </a:r>
          </a:p>
        </p:txBody>
      </p:sp>
      <p:cxnSp>
        <p:nvCxnSpPr>
          <p:cNvPr id="9" name="Step rule"/>
          <p:cNvCxnSpPr/>
          <p:nvPr/>
        </p:nvCxnSpPr>
        <p:spPr>
          <a:xfrm>
            <a:off x="6667500" y="2780538"/>
            <a:ext cx="49149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0" name="Step"/>
          <p:cNvSpPr txBox="1"/>
          <p:nvPr/>
        </p:nvSpPr>
        <p:spPr>
          <a:xfrm>
            <a:off x="6667500" y="2990088"/>
            <a:ext cx="4914900" cy="665226"/>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Now that you have done this — why not show it to your local cinema or art centre — they might make it a reality!</a:t>
            </a:r>
          </a:p>
        </p:txBody>
      </p:sp>
      <p:cxnSp>
        <p:nvCxnSpPr>
          <p:cNvPr id="11" name="Step rule"/>
          <p:cNvCxnSpPr/>
          <p:nvPr/>
        </p:nvCxnSpPr>
        <p:spPr>
          <a:xfrm>
            <a:off x="6667500" y="3712464"/>
            <a:ext cx="49149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sp>
        <p:nvSpPr>
          <p:cNvPr id="12" name="Step"/>
          <p:cNvSpPr txBox="1"/>
          <p:nvPr/>
        </p:nvSpPr>
        <p:spPr>
          <a:xfrm>
            <a:off x="6667500" y="3922014"/>
            <a:ext cx="4914900" cy="665226"/>
          </a:xfrm>
          <a:prstGeom prst="rect">
            <a:avLst/>
          </a:prstGeom>
          <a:noFill/>
        </p:spPr>
        <p:txBody>
          <a:bodyPr wrap="square" lIns="0" tIns="0" rIns="0" bIns="0" anchor="t">
            <a:spAutoFit/>
          </a:bodyPr>
          <a:lstStyle/>
          <a:p>
            <a:pPr algn="l">
              <a:lnSpc>
                <a:spcPct val="140000"/>
              </a:lnSpc>
            </a:pPr>
            <a:r>
              <a:rPr sz="1425" b="0">
                <a:solidFill>
                  <a:srgbClr val="FFFFFF"/>
                </a:solidFill>
                <a:latin typeface="Inter Tight"/>
              </a:rPr>
              <a:t>Invite your parents and friends – congratulations, you are now a filmmaker!</a:t>
            </a:r>
          </a:p>
        </p:txBody>
      </p:sp>
      <p:cxnSp>
        <p:nvCxnSpPr>
          <p:cNvPr id="13" name="Step rule"/>
          <p:cNvCxnSpPr/>
          <p:nvPr/>
        </p:nvCxnSpPr>
        <p:spPr>
          <a:xfrm>
            <a:off x="6667500" y="4644390"/>
            <a:ext cx="4914900" cy="0"/>
          </a:xfrm>
          <a:prstGeom prst="line">
            <a:avLst/>
          </a:prstGeom>
          <a:ln w="9525">
            <a:solidFill>
              <a:srgbClr val="E48C69"/>
            </a:solidFill>
          </a:ln>
        </p:spPr>
        <p:style>
          <a:lnRef idx="2">
            <a:schemeClr val="accent1"/>
          </a:lnRef>
          <a:fillRef idx="0">
            <a:schemeClr val="accent1"/>
          </a:fillRef>
          <a:effectRef idx="1">
            <a:schemeClr val="accent1"/>
          </a:effectRef>
          <a:fontRef idx="minor">
            <a:schemeClr val="tx1"/>
          </a:fontRef>
        </p:style>
      </p:cxnSp>
      <p:pic>
        <p:nvPicPr>
          <p:cNvPr id="14" name="Still" descr="AdobeStock_432733363-b5cf8117e9a8.jpg"/>
          <p:cNvPicPr>
            <a:picLocks noChangeAspect="1"/>
          </p:cNvPicPr>
          <p:nvPr/>
        </p:nvPicPr>
        <p:blipFill>
          <a:blip r:embed="rId2"/>
          <a:stretch>
            <a:fillRect/>
          </a:stretch>
        </p:blipFill>
        <p:spPr>
          <a:xfrm>
            <a:off x="0" y="5524500"/>
            <a:ext cx="12192000" cy="13335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3940"/>
        </a:solidFill>
        <a:effectLst/>
      </p:bgPr>
    </p:bg>
    <p:spTree>
      <p:nvGrpSpPr>
        <p:cNvPr id="1" name=""/>
        <p:cNvGrpSpPr/>
        <p:nvPr/>
      </p:nvGrpSpPr>
      <p:grpSpPr>
        <a:xfrm>
          <a:off x="0" y="0"/>
          <a:ext cx="0" cy="0"/>
          <a:chOff x="0" y="0"/>
          <a:chExt cx="0" cy="0"/>
        </a:xfrm>
      </p:grpSpPr>
      <p:pic>
        <p:nvPicPr>
          <p:cNvPr id="2" name="Still" descr="c-filmmakers-8ff07b1e0c2a.jpg"/>
          <p:cNvPicPr>
            <a:picLocks noChangeAspect="1"/>
          </p:cNvPicPr>
          <p:nvPr/>
        </p:nvPicPr>
        <p:blipFill>
          <a:blip r:embed="rId2"/>
          <a:stretch>
            <a:fillRect/>
          </a:stretch>
        </p:blipFill>
        <p:spPr>
          <a:xfrm>
            <a:off x="6096000" y="0"/>
            <a:ext cx="6096000" cy="6858000"/>
          </a:xfrm>
          <a:prstGeom prst="rect">
            <a:avLst/>
          </a:prstGeom>
        </p:spPr>
      </p:pic>
      <p:sp>
        <p:nvSpPr>
          <p:cNvPr id="3" name="Title"/>
          <p:cNvSpPr txBox="1"/>
          <p:nvPr/>
        </p:nvSpPr>
        <p:spPr>
          <a:xfrm>
            <a:off x="609600" y="1714500"/>
            <a:ext cx="4953000" cy="2198370"/>
          </a:xfrm>
          <a:prstGeom prst="rect">
            <a:avLst/>
          </a:prstGeom>
          <a:noFill/>
        </p:spPr>
        <p:txBody>
          <a:bodyPr wrap="none" lIns="0" tIns="0" rIns="0" bIns="0" anchor="t">
            <a:spAutoFit/>
          </a:bodyPr>
          <a:lstStyle/>
          <a:p>
            <a:pPr algn="l">
              <a:lnSpc>
                <a:spcPct val="92000"/>
              </a:lnSpc>
            </a:pPr>
            <a:r>
              <a:rPr sz="9000" b="0" spc="-225">
                <a:solidFill>
                  <a:srgbClr val="FFFFFF"/>
                </a:solidFill>
                <a:latin typeface="Archivo Black"/>
              </a:rPr>
              <a:t>Thank</a:t>
            </a:r>
          </a:p>
          <a:p>
            <a:pPr algn="l">
              <a:lnSpc>
                <a:spcPct val="92000"/>
              </a:lnSpc>
            </a:pPr>
            <a:r>
              <a:rPr sz="9000" b="0" spc="-225">
                <a:solidFill>
                  <a:srgbClr val="FFFFFF"/>
                </a:solidFill>
                <a:latin typeface="Archivo Black"/>
              </a:rPr>
              <a:t>you!</a:t>
            </a:r>
          </a:p>
        </p:txBody>
      </p:sp>
      <p:pic>
        <p:nvPicPr>
          <p:cNvPr id="4" name="Logo · Atticus Education" descr="atticus-white.png"/>
          <p:cNvPicPr>
            <a:picLocks noChangeAspect="1"/>
          </p:cNvPicPr>
          <p:nvPr/>
        </p:nvPicPr>
        <p:blipFill>
          <a:blip r:embed="rId3"/>
          <a:stretch>
            <a:fillRect/>
          </a:stretch>
        </p:blipFill>
        <p:spPr>
          <a:xfrm>
            <a:off x="609600" y="5923026"/>
            <a:ext cx="980480" cy="209169"/>
          </a:xfrm>
          <a:prstGeom prst="rect">
            <a:avLst/>
          </a:prstGeom>
        </p:spPr>
      </p:pic>
      <p:pic>
        <p:nvPicPr>
          <p:cNvPr id="5" name="Logo · Element Pictures" descr="element-white.png"/>
          <p:cNvPicPr>
            <a:picLocks noChangeAspect="1"/>
          </p:cNvPicPr>
          <p:nvPr/>
        </p:nvPicPr>
        <p:blipFill>
          <a:blip r:embed="rId4"/>
          <a:stretch>
            <a:fillRect/>
          </a:stretch>
        </p:blipFill>
        <p:spPr>
          <a:xfrm>
            <a:off x="1875830" y="5806821"/>
            <a:ext cx="310848" cy="441579"/>
          </a:xfrm>
          <a:prstGeom prst="rect">
            <a:avLst/>
          </a:prstGeom>
        </p:spPr>
      </p:pic>
      <p:pic>
        <p:nvPicPr>
          <p:cNvPr id="6" name="Logo · Screen Ireland" descr="screen-ireland-white.png"/>
          <p:cNvPicPr>
            <a:picLocks noChangeAspect="1"/>
          </p:cNvPicPr>
          <p:nvPr/>
        </p:nvPicPr>
        <p:blipFill>
          <a:blip r:embed="rId5"/>
          <a:stretch>
            <a:fillRect/>
          </a:stretch>
        </p:blipFill>
        <p:spPr>
          <a:xfrm>
            <a:off x="2472428" y="5853303"/>
            <a:ext cx="997910" cy="348615"/>
          </a:xfrm>
          <a:prstGeom prst="rect">
            <a:avLst/>
          </a:prstGeom>
        </p:spPr>
      </p:pic>
      <p:pic>
        <p:nvPicPr>
          <p:cNvPr id="7" name="Logo · West Cork Studios" descr="wcs-white.png"/>
          <p:cNvPicPr>
            <a:picLocks noChangeAspect="1"/>
          </p:cNvPicPr>
          <p:nvPr/>
        </p:nvPicPr>
        <p:blipFill>
          <a:blip r:embed="rId6"/>
          <a:stretch>
            <a:fillRect/>
          </a:stretch>
        </p:blipFill>
        <p:spPr>
          <a:xfrm>
            <a:off x="3756088" y="5864923"/>
            <a:ext cx="1898499" cy="32537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1990</Words>
  <Application>Microsoft Macintosh PowerPoint</Application>
  <PresentationFormat>Widescreen</PresentationFormat>
  <Paragraphs>355</Paragraphs>
  <Slides>53</Slides>
  <Notes>14</Notes>
  <HiddenSlides>0</HiddenSlides>
  <MMClips>15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Archivo Black</vt:lpstr>
      <vt:lpstr>Archivo ExtraBold</vt:lpstr>
      <vt:lpstr>Archivo SemiBold</vt:lpstr>
      <vt:lpstr>Archivo</vt:lpstr>
      <vt:lpstr>Inter Tight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Deividas Paulauskas</cp:lastModifiedBy>
  <cp:revision>3</cp:revision>
  <dcterms:created xsi:type="dcterms:W3CDTF">2013-01-27T09:14:16Z</dcterms:created>
  <dcterms:modified xsi:type="dcterms:W3CDTF">2026-09-07T10:17:11Z</dcterms:modified>
  <cp:category/>
</cp:coreProperties>
</file>